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3"/>
  </p:notesMasterIdLst>
  <p:handoutMasterIdLst>
    <p:handoutMasterId r:id="rId84"/>
  </p:handoutMasterIdLst>
  <p:sldIdLst>
    <p:sldId id="303" r:id="rId2"/>
    <p:sldId id="708" r:id="rId3"/>
    <p:sldId id="709" r:id="rId4"/>
    <p:sldId id="710" r:id="rId5"/>
    <p:sldId id="711" r:id="rId6"/>
    <p:sldId id="948" r:id="rId7"/>
    <p:sldId id="949" r:id="rId8"/>
    <p:sldId id="950" r:id="rId9"/>
    <p:sldId id="951" r:id="rId10"/>
    <p:sldId id="952" r:id="rId11"/>
    <p:sldId id="718" r:id="rId12"/>
    <p:sldId id="719" r:id="rId13"/>
    <p:sldId id="720" r:id="rId14"/>
    <p:sldId id="863" r:id="rId15"/>
    <p:sldId id="942" r:id="rId16"/>
    <p:sldId id="723" r:id="rId17"/>
    <p:sldId id="888" r:id="rId18"/>
    <p:sldId id="740" r:id="rId19"/>
    <p:sldId id="769" r:id="rId20"/>
    <p:sldId id="943" r:id="rId21"/>
    <p:sldId id="792" r:id="rId22"/>
    <p:sldId id="818" r:id="rId23"/>
    <p:sldId id="819" r:id="rId24"/>
    <p:sldId id="820" r:id="rId25"/>
    <p:sldId id="821" r:id="rId26"/>
    <p:sldId id="822" r:id="rId27"/>
    <p:sldId id="828" r:id="rId28"/>
    <p:sldId id="829" r:id="rId29"/>
    <p:sldId id="830" r:id="rId30"/>
    <p:sldId id="837" r:id="rId31"/>
    <p:sldId id="843" r:id="rId32"/>
    <p:sldId id="849" r:id="rId33"/>
    <p:sldId id="850" r:id="rId34"/>
    <p:sldId id="851" r:id="rId35"/>
    <p:sldId id="872" r:id="rId36"/>
    <p:sldId id="881" r:id="rId37"/>
    <p:sldId id="889" r:id="rId38"/>
    <p:sldId id="864" r:id="rId39"/>
    <p:sldId id="873" r:id="rId40"/>
    <p:sldId id="907" r:id="rId41"/>
    <p:sldId id="908" r:id="rId42"/>
    <p:sldId id="910" r:id="rId43"/>
    <p:sldId id="903" r:id="rId44"/>
    <p:sldId id="901" r:id="rId45"/>
    <p:sldId id="906" r:id="rId46"/>
    <p:sldId id="894" r:id="rId47"/>
    <p:sldId id="897" r:id="rId48"/>
    <p:sldId id="899" r:id="rId49"/>
    <p:sldId id="896" r:id="rId50"/>
    <p:sldId id="900" r:id="rId51"/>
    <p:sldId id="912" r:id="rId52"/>
    <p:sldId id="891" r:id="rId53"/>
    <p:sldId id="911" r:id="rId54"/>
    <p:sldId id="874" r:id="rId55"/>
    <p:sldId id="915" r:id="rId56"/>
    <p:sldId id="898" r:id="rId57"/>
    <p:sldId id="904" r:id="rId58"/>
    <p:sldId id="905" r:id="rId59"/>
    <p:sldId id="893" r:id="rId60"/>
    <p:sldId id="935" r:id="rId61"/>
    <p:sldId id="909" r:id="rId62"/>
    <p:sldId id="914" r:id="rId63"/>
    <p:sldId id="895" r:id="rId64"/>
    <p:sldId id="913" r:id="rId65"/>
    <p:sldId id="892" r:id="rId66"/>
    <p:sldId id="890" r:id="rId67"/>
    <p:sldId id="902" r:id="rId68"/>
    <p:sldId id="936" r:id="rId69"/>
    <p:sldId id="742" r:id="rId70"/>
    <p:sldId id="743" r:id="rId71"/>
    <p:sldId id="744" r:id="rId72"/>
    <p:sldId id="812" r:id="rId73"/>
    <p:sldId id="944" r:id="rId74"/>
    <p:sldId id="945" r:id="rId75"/>
    <p:sldId id="745" r:id="rId76"/>
    <p:sldId id="810" r:id="rId77"/>
    <p:sldId id="922" r:id="rId78"/>
    <p:sldId id="947" r:id="rId79"/>
    <p:sldId id="747" r:id="rId80"/>
    <p:sldId id="748" r:id="rId81"/>
    <p:sldId id="866" r:id="rId8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6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10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Attendance!$D$2:$CC$2</c:f>
              <c:strCache>
                <c:ptCount val="78"/>
                <c:pt idx="0">
                  <c:v>90</c:v>
                </c:pt>
                <c:pt idx="1">
                  <c:v>91</c:v>
                </c:pt>
                <c:pt idx="2">
                  <c:v>92</c:v>
                </c:pt>
                <c:pt idx="3">
                  <c:v>93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97</c:v>
                </c:pt>
                <c:pt idx="8">
                  <c:v>98</c:v>
                </c:pt>
                <c:pt idx="9">
                  <c:v>99</c:v>
                </c:pt>
                <c:pt idx="10">
                  <c:v>REL-12 FREEZE:  100 </c:v>
                </c:pt>
                <c:pt idx="11">
                  <c:v>101</c:v>
                </c:pt>
                <c:pt idx="12">
                  <c:v>102</c:v>
                </c:pt>
                <c:pt idx="13">
                  <c:v>103</c:v>
                </c:pt>
                <c:pt idx="14">
                  <c:v>104</c:v>
                </c:pt>
                <c:pt idx="15">
                  <c:v>105</c:v>
                </c:pt>
                <c:pt idx="16">
                  <c:v>106</c:v>
                </c:pt>
                <c:pt idx="17">
                  <c:v>107+E</c:v>
                </c:pt>
                <c:pt idx="18">
                  <c:v>108</c:v>
                </c:pt>
                <c:pt idx="19">
                  <c:v>REL-13 FREEZE:  109</c:v>
                </c:pt>
                <c:pt idx="20">
                  <c:v>110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141-e</c:v>
                </c:pt>
                <c:pt idx="60">
                  <c:v>142-e</c:v>
                </c:pt>
                <c:pt idx="61">
                  <c:v>143-e</c:v>
                </c:pt>
                <c:pt idx="62">
                  <c:v>144-e</c:v>
                </c:pt>
                <c:pt idx="63">
                  <c:v>REL-17 FREEZE:  145-e</c:v>
                </c:pt>
                <c:pt idx="64">
                  <c:v>146-e</c:v>
                </c:pt>
                <c:pt idx="65">
                  <c:v>147-e</c:v>
                </c:pt>
                <c:pt idx="66">
                  <c:v>148-e</c:v>
                </c:pt>
                <c:pt idx="67">
                  <c:v>149-e</c:v>
                </c:pt>
                <c:pt idx="68">
                  <c:v>150-e</c:v>
                </c:pt>
                <c:pt idx="69">
                  <c:v>151-e</c:v>
                </c:pt>
                <c:pt idx="70">
                  <c:v>152-e</c:v>
                </c:pt>
                <c:pt idx="71">
                  <c:v>153-e</c:v>
                </c:pt>
                <c:pt idx="72">
                  <c:v>154</c:v>
                </c:pt>
                <c:pt idx="73">
                  <c:v>154AH-e</c:v>
                </c:pt>
                <c:pt idx="74">
                  <c:v>155</c:v>
                </c:pt>
                <c:pt idx="75">
                  <c:v>156-e</c:v>
                </c:pt>
                <c:pt idx="76">
                  <c:v>157</c:v>
                </c:pt>
                <c:pt idx="77">
                  <c:v>158</c:v>
                </c:pt>
              </c:strCache>
            </c:strRef>
          </c:cat>
          <c:val>
            <c:numRef>
              <c:f>Attendance!$D$3:$CC$3</c:f>
              <c:numCache>
                <c:formatCode>General</c:formatCode>
                <c:ptCount val="78"/>
                <c:pt idx="0">
                  <c:v>133</c:v>
                </c:pt>
                <c:pt idx="1">
                  <c:v>162</c:v>
                </c:pt>
                <c:pt idx="2">
                  <c:v>135</c:v>
                </c:pt>
                <c:pt idx="3">
                  <c:v>142</c:v>
                </c:pt>
                <c:pt idx="4">
                  <c:v>139</c:v>
                </c:pt>
                <c:pt idx="5">
                  <c:v>173</c:v>
                </c:pt>
                <c:pt idx="6">
                  <c:v>181</c:v>
                </c:pt>
                <c:pt idx="7">
                  <c:v>165</c:v>
                </c:pt>
                <c:pt idx="8">
                  <c:v>158</c:v>
                </c:pt>
                <c:pt idx="9">
                  <c:v>153</c:v>
                </c:pt>
                <c:pt idx="10">
                  <c:v>189</c:v>
                </c:pt>
                <c:pt idx="11">
                  <c:v>146</c:v>
                </c:pt>
                <c:pt idx="12">
                  <c:v>133</c:v>
                </c:pt>
                <c:pt idx="13">
                  <c:v>145</c:v>
                </c:pt>
                <c:pt idx="14">
                  <c:v>142</c:v>
                </c:pt>
                <c:pt idx="15">
                  <c:v>144</c:v>
                </c:pt>
                <c:pt idx="16">
                  <c:v>195</c:v>
                </c:pt>
                <c:pt idx="17">
                  <c:v>159</c:v>
                </c:pt>
                <c:pt idx="18">
                  <c:v>175</c:v>
                </c:pt>
                <c:pt idx="19">
                  <c:v>182</c:v>
                </c:pt>
                <c:pt idx="20">
                  <c:v>113</c:v>
                </c:pt>
                <c:pt idx="21">
                  <c:v>137</c:v>
                </c:pt>
                <c:pt idx="22">
                  <c:v>200</c:v>
                </c:pt>
                <c:pt idx="23">
                  <c:v>137</c:v>
                </c:pt>
                <c:pt idx="24">
                  <c:v>107</c:v>
                </c:pt>
                <c:pt idx="25">
                  <c:v>157</c:v>
                </c:pt>
                <c:pt idx="26">
                  <c:v>168</c:v>
                </c:pt>
                <c:pt idx="27">
                  <c:v>169</c:v>
                </c:pt>
                <c:pt idx="28">
                  <c:v>143</c:v>
                </c:pt>
                <c:pt idx="29">
                  <c:v>157</c:v>
                </c:pt>
                <c:pt idx="30">
                  <c:v>233</c:v>
                </c:pt>
                <c:pt idx="31">
                  <c:v>182</c:v>
                </c:pt>
                <c:pt idx="32">
                  <c:v>175</c:v>
                </c:pt>
                <c:pt idx="33">
                  <c:v>191</c:v>
                </c:pt>
                <c:pt idx="34">
                  <c:v>188</c:v>
                </c:pt>
                <c:pt idx="35">
                  <c:v>156</c:v>
                </c:pt>
                <c:pt idx="36">
                  <c:v>154</c:v>
                </c:pt>
                <c:pt idx="37">
                  <c:v>156</c:v>
                </c:pt>
                <c:pt idx="38">
                  <c:v>222</c:v>
                </c:pt>
                <c:pt idx="39">
                  <c:v>196</c:v>
                </c:pt>
                <c:pt idx="40">
                  <c:v>174</c:v>
                </c:pt>
                <c:pt idx="41">
                  <c:v>149</c:v>
                </c:pt>
                <c:pt idx="42">
                  <c:v>140</c:v>
                </c:pt>
                <c:pt idx="43">
                  <c:v>152</c:v>
                </c:pt>
                <c:pt idx="44">
                  <c:v>149</c:v>
                </c:pt>
                <c:pt idx="45">
                  <c:v>165</c:v>
                </c:pt>
                <c:pt idx="46">
                  <c:v>191</c:v>
                </c:pt>
                <c:pt idx="47">
                  <c:v>153</c:v>
                </c:pt>
                <c:pt idx="48">
                  <c:v>178</c:v>
                </c:pt>
                <c:pt idx="49">
                  <c:v>279</c:v>
                </c:pt>
                <c:pt idx="50">
                  <c:v>280</c:v>
                </c:pt>
                <c:pt idx="51">
                  <c:v>229</c:v>
                </c:pt>
                <c:pt idx="52">
                  <c:v>189</c:v>
                </c:pt>
                <c:pt idx="53">
                  <c:v>241</c:v>
                </c:pt>
                <c:pt idx="54">
                  <c:v>180</c:v>
                </c:pt>
                <c:pt idx="55">
                  <c:v>124</c:v>
                </c:pt>
                <c:pt idx="56">
                  <c:v>228</c:v>
                </c:pt>
                <c:pt idx="57">
                  <c:v>326</c:v>
                </c:pt>
                <c:pt idx="58">
                  <c:v>341</c:v>
                </c:pt>
                <c:pt idx="59">
                  <c:v>327</c:v>
                </c:pt>
                <c:pt idx="60">
                  <c:v>312</c:v>
                </c:pt>
                <c:pt idx="61">
                  <c:v>349</c:v>
                </c:pt>
                <c:pt idx="62">
                  <c:v>336</c:v>
                </c:pt>
                <c:pt idx="63">
                  <c:v>366</c:v>
                </c:pt>
                <c:pt idx="64">
                  <c:v>404</c:v>
                </c:pt>
                <c:pt idx="65">
                  <c:v>379</c:v>
                </c:pt>
                <c:pt idx="66">
                  <c:v>395</c:v>
                </c:pt>
                <c:pt idx="67">
                  <c:v>449</c:v>
                </c:pt>
                <c:pt idx="68">
                  <c:v>358</c:v>
                </c:pt>
                <c:pt idx="69">
                  <c:v>407</c:v>
                </c:pt>
                <c:pt idx="70">
                  <c:v>421</c:v>
                </c:pt>
                <c:pt idx="71">
                  <c:v>431</c:v>
                </c:pt>
                <c:pt idx="72">
                  <c:v>432</c:v>
                </c:pt>
                <c:pt idx="73">
                  <c:v>311</c:v>
                </c:pt>
                <c:pt idx="74">
                  <c:v>284</c:v>
                </c:pt>
                <c:pt idx="75">
                  <c:v>425</c:v>
                </c:pt>
                <c:pt idx="76">
                  <c:v>315</c:v>
                </c:pt>
                <c:pt idx="77">
                  <c:v>292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937-462F-9E1C-90A894B0C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19525384"/>
        <c:axId val="519520680"/>
      </c:lineChart>
      <c:catAx>
        <c:axId val="519525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5195206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19520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19525384"/>
        <c:crosses val="autoZero"/>
        <c:crossBetween val="midCat"/>
      </c:valAx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Maintenance'!$BU$15:$DD$15</c:f>
              <c:numCache>
                <c:formatCode>General</c:formatCode>
                <c:ptCount val="36"/>
                <c:pt idx="0">
                  <c:v>117</c:v>
                </c:pt>
                <c:pt idx="1">
                  <c:v>118</c:v>
                </c:pt>
                <c:pt idx="2">
                  <c:v>0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0</c:v>
                </c:pt>
                <c:pt idx="8">
                  <c:v>123</c:v>
                </c:pt>
                <c:pt idx="9">
                  <c:v>0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0</c:v>
                </c:pt>
                <c:pt idx="14">
                  <c:v>128</c:v>
                </c:pt>
                <c:pt idx="15">
                  <c:v>0</c:v>
                </c:pt>
                <c:pt idx="16">
                  <c:v>129</c:v>
                </c:pt>
                <c:pt idx="17">
                  <c:v>0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0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154</c:v>
                </c:pt>
                <c:pt idx="31">
                  <c:v>0</c:v>
                </c:pt>
                <c:pt idx="32">
                  <c:v>155</c:v>
                </c:pt>
                <c:pt idx="33">
                  <c:v>0</c:v>
                </c:pt>
                <c:pt idx="34">
                  <c:v>157</c:v>
                </c:pt>
                <c:pt idx="35">
                  <c:v>158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FA-4D57-BE07-7E3C85E1E6C1}"/>
            </c:ext>
          </c:extLst>
        </c:ser>
        <c:ser>
          <c:idx val="2"/>
          <c:order val="1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BFA-4D57-BE07-7E3C85E1E6C1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BFA-4D57-BE07-7E3C85E1E6C1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FBFA-4D57-BE07-7E3C85E1E6C1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FBFA-4D57-BE07-7E3C85E1E6C1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FBFA-4D57-BE07-7E3C85E1E6C1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FBFA-4D57-BE07-7E3C85E1E6C1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FBFA-4D57-BE07-7E3C85E1E6C1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FBFA-4D57-BE07-7E3C85E1E6C1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FBFA-4D57-BE07-7E3C85E1E6C1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FBFA-4D57-BE07-7E3C85E1E6C1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FBFA-4D57-BE07-7E3C85E1E6C1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FBFA-4D57-BE07-7E3C85E1E6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Maintenance'!$BU$16:$DD$16</c:f>
              <c:numCache>
                <c:formatCode>General</c:formatCode>
                <c:ptCount val="36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9-FBFA-4D57-BE07-7E3C85E1E6C1}"/>
            </c:ext>
          </c:extLst>
        </c:ser>
        <c:ser>
          <c:idx val="3"/>
          <c:order val="2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Maintenance'!$BU$17:$DD$17</c:f>
              <c:numCache>
                <c:formatCode>General</c:formatCode>
                <c:ptCount val="36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2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FBFA-4D57-BE07-7E3C85E1E6C1}"/>
            </c:ext>
          </c:extLst>
        </c:ser>
        <c:ser>
          <c:idx val="5"/>
          <c:order val="3"/>
          <c:tx>
            <c:strRef>
              <c:f>'Maintenance_Non Maintenance'!$B$19</c:f>
              <c:strCache>
                <c:ptCount val="1"/>
                <c:pt idx="0">
                  <c:v>Rel-18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Maintenance'!$BU$18:$DD$18</c:f>
              <c:numCache>
                <c:formatCode>General</c:formatCode>
                <c:ptCount val="36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3.5</c:v>
                </c:pt>
                <c:pt idx="31" formatCode="0.0">
                  <c:v>0</c:v>
                </c:pt>
                <c:pt idx="32" formatCode="0.0">
                  <c:v>0.5</c:v>
                </c:pt>
                <c:pt idx="33" formatCode="0.0">
                  <c:v>0</c:v>
                </c:pt>
                <c:pt idx="34" formatCode="0.0">
                  <c:v>1</c:v>
                </c:pt>
                <c:pt idx="35" formatCode="0.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B-FBFA-4D57-BE07-7E3C85E1E6C1}"/>
            </c:ext>
          </c:extLst>
        </c:ser>
        <c:ser>
          <c:idx val="1"/>
          <c:order val="4"/>
          <c:tx>
            <c:strRef>
              <c:f>'Maintenance_Non Maintenance'!$B$20</c:f>
              <c:strCache>
                <c:ptCount val="1"/>
                <c:pt idx="0">
                  <c:v>Rel-19 Work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Maintenance'!$BU$19:$DD$19</c:f>
              <c:numCache>
                <c:formatCode>General</c:formatCode>
                <c:ptCount val="36"/>
                <c:pt idx="24" formatCode="0.0">
                  <c:v>0</c:v>
                </c:pt>
                <c:pt idx="25" formatCode="0.0">
                  <c:v>0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44</c:v>
                </c:pt>
                <c:pt idx="31" formatCode="0.0">
                  <c:v>0</c:v>
                </c:pt>
                <c:pt idx="32" formatCode="0.0">
                  <c:v>44</c:v>
                </c:pt>
                <c:pt idx="33" formatCode="0.0">
                  <c:v>0</c:v>
                </c:pt>
                <c:pt idx="34" formatCode="0.0">
                  <c:v>39</c:v>
                </c:pt>
                <c:pt idx="35" formatCode="0.0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C-FBFA-4D57-BE07-7E3C85E1E6C1}"/>
            </c:ext>
          </c:extLst>
        </c:ser>
        <c:ser>
          <c:idx val="4"/>
          <c:order val="5"/>
          <c:tx>
            <c:strRef>
              <c:f>'Maintenance_Non Maintenance'!$B$21</c:f>
              <c:strCache>
                <c:ptCount val="1"/>
                <c:pt idx="0">
                  <c:v>Rel-19 exceptions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Maintenance'!$BU$15:$DD$15</c:f>
              <c:strCache>
                <c:ptCount val="36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 to 144-e</c:v>
                </c:pt>
                <c:pt idx="28">
                  <c:v>REL-17 FREEZE:  145-e</c:v>
                </c:pt>
                <c:pt idx="29">
                  <c:v>146-e to 153-e</c:v>
                </c:pt>
                <c:pt idx="30">
                  <c:v>154</c:v>
                </c:pt>
                <c:pt idx="31">
                  <c:v>154AH-e</c:v>
                </c:pt>
                <c:pt idx="32">
                  <c:v>155</c:v>
                </c:pt>
                <c:pt idx="33">
                  <c:v>156-e</c:v>
                </c:pt>
                <c:pt idx="34">
                  <c:v>157</c:v>
                </c:pt>
                <c:pt idx="35">
                  <c:v>158</c:v>
                </c:pt>
              </c:strCache>
            </c:strRef>
          </c:cat>
          <c:val>
            <c:numRef>
              <c:f>'Maintenance_Non Maintenance'!$BU$20:$DD$20</c:f>
              <c:numCache>
                <c:formatCode>General</c:formatCode>
                <c:ptCount val="36"/>
                <c:pt idx="3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FBFA-4D57-BE07-7E3C85E1E6C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519521072"/>
        <c:axId val="519525776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6"/>
                <c:order val="6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'Maintenance_Non Maintenance'!$B$21</c15:sqref>
                        </c15:formulaRef>
                      </c:ext>
                    </c:extLst>
                    <c:strCache>
                      <c:ptCount val="1"/>
                      <c:pt idx="0">
                        <c:v>Rel-19 exceptions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lumMod val="60000"/>
                          <a:tint val="50000"/>
                          <a:satMod val="300000"/>
                        </a:schemeClr>
                      </a:gs>
                      <a:gs pos="35000">
                        <a:schemeClr val="accent1">
                          <a:lumMod val="60000"/>
                          <a:tint val="37000"/>
                          <a:satMod val="300000"/>
                        </a:schemeClr>
                      </a:gs>
                      <a:gs pos="100000">
                        <a:schemeClr val="accent1">
                          <a:lumMod val="60000"/>
                          <a:tint val="15000"/>
                          <a:satMod val="350000"/>
                        </a:scheme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chemeClr val="accent1">
                        <a:lumMod val="60000"/>
                        <a:shade val="95000"/>
                      </a:schemeClr>
                    </a:solidFill>
                    <a:round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'Maintenance_Non Maintenance'!$BU$15:$DD$15</c15:sqref>
                        </c15:formulaRef>
                      </c:ext>
                    </c:extLst>
                    <c:strCache>
                      <c:ptCount val="36"/>
                      <c:pt idx="0">
                        <c:v>117</c:v>
                      </c:pt>
                      <c:pt idx="1">
                        <c:v>118</c:v>
                      </c:pt>
                      <c:pt idx="2">
                        <c:v>118bis</c:v>
                      </c:pt>
                      <c:pt idx="3">
                        <c:v>119</c:v>
                      </c:pt>
                      <c:pt idx="4">
                        <c:v>120</c:v>
                      </c:pt>
                      <c:pt idx="5">
                        <c:v>121</c:v>
                      </c:pt>
                      <c:pt idx="6">
                        <c:v>122</c:v>
                      </c:pt>
                      <c:pt idx="7">
                        <c:v>122bis</c:v>
                      </c:pt>
                      <c:pt idx="8">
                        <c:v>123</c:v>
                      </c:pt>
                      <c:pt idx="9">
                        <c:v>REL-15 FREEZE:  124</c:v>
                      </c:pt>
                      <c:pt idx="10">
                        <c:v>125</c:v>
                      </c:pt>
                      <c:pt idx="11">
                        <c:v>126</c:v>
                      </c:pt>
                      <c:pt idx="12">
                        <c:v>127</c:v>
                      </c:pt>
                      <c:pt idx="13">
                        <c:v>127bis</c:v>
                      </c:pt>
                      <c:pt idx="14">
                        <c:v>128</c:v>
                      </c:pt>
                      <c:pt idx="15">
                        <c:v>128bis</c:v>
                      </c:pt>
                      <c:pt idx="16">
                        <c:v>129</c:v>
                      </c:pt>
                      <c:pt idx="17">
                        <c:v>129bis</c:v>
                      </c:pt>
                      <c:pt idx="18">
                        <c:v>130</c:v>
                      </c:pt>
                      <c:pt idx="19">
                        <c:v>131</c:v>
                      </c:pt>
                      <c:pt idx="20">
                        <c:v>132</c:v>
                      </c:pt>
                      <c:pt idx="21">
                        <c:v>REL-16 FREEZE:  133 </c:v>
                      </c:pt>
                      <c:pt idx="22">
                        <c:v>134</c:v>
                      </c:pt>
                      <c:pt idx="23">
                        <c:v>135</c:v>
                      </c:pt>
                      <c:pt idx="24">
                        <c:v>136</c:v>
                      </c:pt>
                      <c:pt idx="25">
                        <c:v>136AH</c:v>
                      </c:pt>
                      <c:pt idx="26">
                        <c:v>137-e</c:v>
                      </c:pt>
                      <c:pt idx="27">
                        <c:v>138-e to 144-e</c:v>
                      </c:pt>
                      <c:pt idx="28">
                        <c:v>REL-17 FREEZE:  145-e</c:v>
                      </c:pt>
                      <c:pt idx="29">
                        <c:v>146-e to 153-e</c:v>
                      </c:pt>
                      <c:pt idx="30">
                        <c:v>154</c:v>
                      </c:pt>
                      <c:pt idx="31">
                        <c:v>154AH-e</c:v>
                      </c:pt>
                      <c:pt idx="32">
                        <c:v>155</c:v>
                      </c:pt>
                      <c:pt idx="33">
                        <c:v>156-e</c:v>
                      </c:pt>
                      <c:pt idx="34">
                        <c:v>157</c:v>
                      </c:pt>
                      <c:pt idx="35">
                        <c:v>158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'Maintenance_Non Maintenance'!$BU$21:$DD$21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24" formatCode="0.0">
                        <c:v>0</c:v>
                      </c:pt>
                      <c:pt idx="25" formatCode="0.0">
                        <c:v>0</c:v>
                      </c:pt>
                      <c:pt idx="26" formatCode="0.0">
                        <c:v>0</c:v>
                      </c:pt>
                      <c:pt idx="27" formatCode="0.0">
                        <c:v>0</c:v>
                      </c:pt>
                      <c:pt idx="28" formatCode="0.0">
                        <c:v>0</c:v>
                      </c:pt>
                      <c:pt idx="29" formatCode="0.0">
                        <c:v>0</c:v>
                      </c:pt>
                      <c:pt idx="30" formatCode="0.0">
                        <c:v>0</c:v>
                      </c:pt>
                      <c:pt idx="31" formatCode="0.0">
                        <c:v>0</c:v>
                      </c:pt>
                      <c:pt idx="32" formatCode="0.0">
                        <c:v>0</c:v>
                      </c:pt>
                      <c:pt idx="33" formatCode="0.0">
                        <c:v>0</c:v>
                      </c:pt>
                      <c:pt idx="34" formatCode="0.0">
                        <c:v>0</c:v>
                      </c:pt>
                      <c:pt idx="35" formatCode="0.0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1E-FBFA-4D57-BE07-7E3C85E1E6C1}"/>
                  </c:ext>
                </c:extLst>
              </c15:ser>
            </c15:filteredBarSeries>
            <c15:filteredBarSeries>
              <c15:ser>
                <c:idx val="7"/>
                <c:order val="7"/>
                <c:spPr>
                  <a:gradFill rotWithShape="1">
                    <a:gsLst>
                      <a:gs pos="0">
                        <a:schemeClr val="accent2">
                          <a:lumMod val="60000"/>
                          <a:tint val="50000"/>
                          <a:satMod val="300000"/>
                        </a:schemeClr>
                      </a:gs>
                      <a:gs pos="35000">
                        <a:schemeClr val="accent2">
                          <a:lumMod val="60000"/>
                          <a:tint val="37000"/>
                          <a:satMod val="300000"/>
                        </a:schemeClr>
                      </a:gs>
                      <a:gs pos="100000">
                        <a:schemeClr val="accent2">
                          <a:lumMod val="60000"/>
                          <a:tint val="15000"/>
                          <a:satMod val="350000"/>
                        </a:scheme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chemeClr val="accent2">
                        <a:lumMod val="60000"/>
                        <a:shade val="95000"/>
                      </a:schemeClr>
                    </a:solidFill>
                    <a:round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 xmlns:c16r2="http://schemas.microsoft.com/office/drawing/2015/06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'Maintenance_Non Maintenance'!$BU$15:$DD$15</c15:sqref>
                        </c15:formulaRef>
                      </c:ext>
                    </c:extLst>
                    <c:strCache>
                      <c:ptCount val="36"/>
                      <c:pt idx="0">
                        <c:v>117</c:v>
                      </c:pt>
                      <c:pt idx="1">
                        <c:v>118</c:v>
                      </c:pt>
                      <c:pt idx="2">
                        <c:v>118bis</c:v>
                      </c:pt>
                      <c:pt idx="3">
                        <c:v>119</c:v>
                      </c:pt>
                      <c:pt idx="4">
                        <c:v>120</c:v>
                      </c:pt>
                      <c:pt idx="5">
                        <c:v>121</c:v>
                      </c:pt>
                      <c:pt idx="6">
                        <c:v>122</c:v>
                      </c:pt>
                      <c:pt idx="7">
                        <c:v>122bis</c:v>
                      </c:pt>
                      <c:pt idx="8">
                        <c:v>123</c:v>
                      </c:pt>
                      <c:pt idx="9">
                        <c:v>REL-15 FREEZE:  124</c:v>
                      </c:pt>
                      <c:pt idx="10">
                        <c:v>125</c:v>
                      </c:pt>
                      <c:pt idx="11">
                        <c:v>126</c:v>
                      </c:pt>
                      <c:pt idx="12">
                        <c:v>127</c:v>
                      </c:pt>
                      <c:pt idx="13">
                        <c:v>127bis</c:v>
                      </c:pt>
                      <c:pt idx="14">
                        <c:v>128</c:v>
                      </c:pt>
                      <c:pt idx="15">
                        <c:v>128bis</c:v>
                      </c:pt>
                      <c:pt idx="16">
                        <c:v>129</c:v>
                      </c:pt>
                      <c:pt idx="17">
                        <c:v>129bis</c:v>
                      </c:pt>
                      <c:pt idx="18">
                        <c:v>130</c:v>
                      </c:pt>
                      <c:pt idx="19">
                        <c:v>131</c:v>
                      </c:pt>
                      <c:pt idx="20">
                        <c:v>132</c:v>
                      </c:pt>
                      <c:pt idx="21">
                        <c:v>REL-16 FREEZE:  133 </c:v>
                      </c:pt>
                      <c:pt idx="22">
                        <c:v>134</c:v>
                      </c:pt>
                      <c:pt idx="23">
                        <c:v>135</c:v>
                      </c:pt>
                      <c:pt idx="24">
                        <c:v>136</c:v>
                      </c:pt>
                      <c:pt idx="25">
                        <c:v>136AH</c:v>
                      </c:pt>
                      <c:pt idx="26">
                        <c:v>137-e</c:v>
                      </c:pt>
                      <c:pt idx="27">
                        <c:v>138-e to 144-e</c:v>
                      </c:pt>
                      <c:pt idx="28">
                        <c:v>REL-17 FREEZE:  145-e</c:v>
                      </c:pt>
                      <c:pt idx="29">
                        <c:v>146-e to 153-e</c:v>
                      </c:pt>
                      <c:pt idx="30">
                        <c:v>154</c:v>
                      </c:pt>
                      <c:pt idx="31">
                        <c:v>154AH-e</c:v>
                      </c:pt>
                      <c:pt idx="32">
                        <c:v>155</c:v>
                      </c:pt>
                      <c:pt idx="33">
                        <c:v>156-e</c:v>
                      </c:pt>
                      <c:pt idx="34">
                        <c:v>157</c:v>
                      </c:pt>
                      <c:pt idx="35">
                        <c:v>158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'Maintenance_Non Maintenance'!$BU$22:$DD$22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0">
                        <c:v>148.5</c:v>
                      </c:pt>
                      <c:pt idx="1">
                        <c:v>151.5</c:v>
                      </c:pt>
                      <c:pt idx="2">
                        <c:v>20.5</c:v>
                      </c:pt>
                      <c:pt idx="3">
                        <c:v>150.5</c:v>
                      </c:pt>
                      <c:pt idx="4">
                        <c:v>156.30000000000001</c:v>
                      </c:pt>
                      <c:pt idx="5">
                        <c:v>159.5</c:v>
                      </c:pt>
                      <c:pt idx="6">
                        <c:v>161.30000000000001</c:v>
                      </c:pt>
                      <c:pt idx="7">
                        <c:v>42.5</c:v>
                      </c:pt>
                      <c:pt idx="8">
                        <c:v>163</c:v>
                      </c:pt>
                      <c:pt idx="9">
                        <c:v>40</c:v>
                      </c:pt>
                      <c:pt idx="10">
                        <c:v>163.5</c:v>
                      </c:pt>
                      <c:pt idx="11">
                        <c:v>164.3</c:v>
                      </c:pt>
                      <c:pt idx="12">
                        <c:v>166.5</c:v>
                      </c:pt>
                      <c:pt idx="13">
                        <c:v>39.200000000000003</c:v>
                      </c:pt>
                      <c:pt idx="14">
                        <c:v>169.4</c:v>
                      </c:pt>
                      <c:pt idx="15">
                        <c:v>43.6</c:v>
                      </c:pt>
                      <c:pt idx="16">
                        <c:v>173.89999999999998</c:v>
                      </c:pt>
                      <c:pt idx="17">
                        <c:v>46.4</c:v>
                      </c:pt>
                      <c:pt idx="18">
                        <c:v>173.9</c:v>
                      </c:pt>
                      <c:pt idx="19">
                        <c:v>174.70000000000002</c:v>
                      </c:pt>
                      <c:pt idx="20">
                        <c:v>175.5</c:v>
                      </c:pt>
                      <c:pt idx="21">
                        <c:v>44.900000000000006</c:v>
                      </c:pt>
                      <c:pt idx="22">
                        <c:v>173</c:v>
                      </c:pt>
                      <c:pt idx="23">
                        <c:v>175.70000000000002</c:v>
                      </c:pt>
                      <c:pt idx="24">
                        <c:v>177.89999999999998</c:v>
                      </c:pt>
                      <c:pt idx="25">
                        <c:v>32</c:v>
                      </c:pt>
                      <c:pt idx="26">
                        <c:v>22</c:v>
                      </c:pt>
                      <c:pt idx="27">
                        <c:v>0</c:v>
                      </c:pt>
                      <c:pt idx="28">
                        <c:v>0</c:v>
                      </c:pt>
                      <c:pt idx="29">
                        <c:v>0</c:v>
                      </c:pt>
                      <c:pt idx="30">
                        <c:v>203.5</c:v>
                      </c:pt>
                      <c:pt idx="31">
                        <c:v>0</c:v>
                      </c:pt>
                      <c:pt idx="32">
                        <c:v>199.5</c:v>
                      </c:pt>
                      <c:pt idx="33">
                        <c:v>0</c:v>
                      </c:pt>
                      <c:pt idx="34">
                        <c:v>197</c:v>
                      </c:pt>
                      <c:pt idx="35">
                        <c:v>189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1F-FBFA-4D57-BE07-7E3C85E1E6C1}"/>
                  </c:ext>
                </c:extLst>
              </c15:ser>
            </c15:filteredBarSeries>
          </c:ext>
        </c:extLst>
      </c:barChart>
      <c:catAx>
        <c:axId val="519521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9525776"/>
        <c:crosses val="autoZero"/>
        <c:auto val="1"/>
        <c:lblAlgn val="ctr"/>
        <c:lblOffset val="100"/>
        <c:noMultiLvlLbl val="0"/>
      </c:catAx>
      <c:valAx>
        <c:axId val="519525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9521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77230420587670445"/>
          <c:h val="4.19779057468562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SA2#67_on'!$AC$1:$DC$1</c:f>
              <c:strCache>
                <c:ptCount val="79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157</c:v>
                </c:pt>
                <c:pt idx="78">
                  <c:v>REL-18 FREEZE:  158</c:v>
                </c:pt>
              </c:strCache>
            </c:strRef>
          </c:cat>
          <c:val>
            <c:numRef>
              <c:f>'Results SA2#67_on'!$AC$2:$DC$2</c:f>
              <c:numCache>
                <c:formatCode>0</c:formatCode>
                <c:ptCount val="79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591</c:v>
                </c:pt>
                <c:pt idx="63" formatCode="General">
                  <c:v>409</c:v>
                </c:pt>
                <c:pt idx="64" formatCode="General">
                  <c:v>598</c:v>
                </c:pt>
                <c:pt idx="65" formatCode="General">
                  <c:v>760</c:v>
                </c:pt>
                <c:pt idx="66" formatCode="General">
                  <c:v>322</c:v>
                </c:pt>
                <c:pt idx="67" formatCode="General">
                  <c:v>368</c:v>
                </c:pt>
                <c:pt idx="68" formatCode="General">
                  <c:v>805</c:v>
                </c:pt>
                <c:pt idx="69" formatCode="General">
                  <c:v>657</c:v>
                </c:pt>
                <c:pt idx="70" formatCode="General">
                  <c:v>753</c:v>
                </c:pt>
                <c:pt idx="71" formatCode="General">
                  <c:v>877</c:v>
                </c:pt>
                <c:pt idx="72" formatCode="General">
                  <c:v>711</c:v>
                </c:pt>
                <c:pt idx="73" formatCode="General">
                  <c:v>413</c:v>
                </c:pt>
                <c:pt idx="74" formatCode="General">
                  <c:v>561</c:v>
                </c:pt>
                <c:pt idx="75" formatCode="General">
                  <c:v>474</c:v>
                </c:pt>
                <c:pt idx="76" formatCode="General">
                  <c:v>528</c:v>
                </c:pt>
                <c:pt idx="77" formatCode="General">
                  <c:v>502</c:v>
                </c:pt>
                <c:pt idx="78" formatCode="General">
                  <c:v>387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BA3-4967-B81D-D755702A3698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SA2#67_on'!$AC$1:$DC$1</c:f>
              <c:strCache>
                <c:ptCount val="79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157</c:v>
                </c:pt>
                <c:pt idx="78">
                  <c:v>REL-18 FREEZE:  158</c:v>
                </c:pt>
              </c:strCache>
            </c:strRef>
          </c:cat>
          <c:val>
            <c:numRef>
              <c:f>'Results SA2#67_on'!$AC$3:$DC$3</c:f>
              <c:numCache>
                <c:formatCode>0</c:formatCode>
                <c:ptCount val="79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  <c:pt idx="63" formatCode="General">
                  <c:v>98</c:v>
                </c:pt>
                <c:pt idx="64" formatCode="General">
                  <c:v>105</c:v>
                </c:pt>
                <c:pt idx="65" formatCode="General">
                  <c:v>83</c:v>
                </c:pt>
                <c:pt idx="66" formatCode="General">
                  <c:v>102</c:v>
                </c:pt>
                <c:pt idx="67" formatCode="General">
                  <c:v>82</c:v>
                </c:pt>
                <c:pt idx="68" formatCode="General">
                  <c:v>175</c:v>
                </c:pt>
                <c:pt idx="69" formatCode="General">
                  <c:v>189</c:v>
                </c:pt>
                <c:pt idx="70" formatCode="General">
                  <c:v>148</c:v>
                </c:pt>
                <c:pt idx="71" formatCode="General">
                  <c:v>311</c:v>
                </c:pt>
                <c:pt idx="72" formatCode="General">
                  <c:v>189</c:v>
                </c:pt>
                <c:pt idx="73" formatCode="General">
                  <c:v>53</c:v>
                </c:pt>
                <c:pt idx="74" formatCode="General">
                  <c:v>409</c:v>
                </c:pt>
                <c:pt idx="75" formatCode="General">
                  <c:v>375</c:v>
                </c:pt>
                <c:pt idx="76" formatCode="General">
                  <c:v>486</c:v>
                </c:pt>
                <c:pt idx="77" formatCode="General">
                  <c:v>441</c:v>
                </c:pt>
                <c:pt idx="78" formatCode="General">
                  <c:v>528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A3-4967-B81D-D755702A3698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SA2#67_on'!$AC$1:$DC$1</c:f>
              <c:strCache>
                <c:ptCount val="79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  <c:pt idx="72">
                  <c:v>153-e</c:v>
                </c:pt>
                <c:pt idx="73">
                  <c:v>154</c:v>
                </c:pt>
                <c:pt idx="74">
                  <c:v>154AH-e</c:v>
                </c:pt>
                <c:pt idx="75">
                  <c:v>155</c:v>
                </c:pt>
                <c:pt idx="76">
                  <c:v>156-e</c:v>
                </c:pt>
                <c:pt idx="77">
                  <c:v>157</c:v>
                </c:pt>
                <c:pt idx="78">
                  <c:v>REL-18 FREEZE:  158</c:v>
                </c:pt>
              </c:strCache>
            </c:strRef>
          </c:cat>
          <c:val>
            <c:numRef>
              <c:f>'Results SA2#67_on'!$AC$4:$DC$4</c:f>
              <c:numCache>
                <c:formatCode>0</c:formatCode>
                <c:ptCount val="79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  <c:pt idx="63" formatCode="General">
                  <c:v>235</c:v>
                </c:pt>
                <c:pt idx="64" formatCode="General">
                  <c:v>334</c:v>
                </c:pt>
                <c:pt idx="65" formatCode="General">
                  <c:v>398</c:v>
                </c:pt>
                <c:pt idx="66" formatCode="General">
                  <c:v>197</c:v>
                </c:pt>
                <c:pt idx="67" formatCode="General">
                  <c:v>295</c:v>
                </c:pt>
                <c:pt idx="68" formatCode="General">
                  <c:v>253</c:v>
                </c:pt>
                <c:pt idx="69" formatCode="General">
                  <c:v>180</c:v>
                </c:pt>
                <c:pt idx="70" formatCode="General">
                  <c:v>181</c:v>
                </c:pt>
                <c:pt idx="71" formatCode="General">
                  <c:v>370</c:v>
                </c:pt>
                <c:pt idx="72" formatCode="General">
                  <c:v>178</c:v>
                </c:pt>
                <c:pt idx="73" formatCode="General">
                  <c:v>111</c:v>
                </c:pt>
                <c:pt idx="74" formatCode="General">
                  <c:v>226</c:v>
                </c:pt>
                <c:pt idx="75" formatCode="General">
                  <c:v>106</c:v>
                </c:pt>
                <c:pt idx="76" formatCode="General">
                  <c:v>313</c:v>
                </c:pt>
                <c:pt idx="77" formatCode="General">
                  <c:v>145</c:v>
                </c:pt>
                <c:pt idx="78" formatCode="General">
                  <c:v>180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BA3-4967-B81D-D755702A36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19526560"/>
        <c:axId val="519526952"/>
      </c:barChart>
      <c:catAx>
        <c:axId val="519526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519526952"/>
        <c:crosses val="autoZero"/>
        <c:auto val="1"/>
        <c:lblAlgn val="ctr"/>
        <c:lblOffset val="100"/>
        <c:tickLblSkip val="1"/>
        <c:noMultiLvlLbl val="0"/>
      </c:catAx>
      <c:valAx>
        <c:axId val="51952695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519526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CRs'!$A$3</c:f>
              <c:strCache>
                <c:ptCount val="1"/>
                <c:pt idx="0">
                  <c:v>Rel-14 CR</c:v>
                </c:pt>
              </c:strCache>
            </c:strRef>
          </c:tx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CRs'!$B$3:$AZ$3</c:f>
              <c:numCache>
                <c:formatCode>General</c:formatCode>
                <c:ptCount val="51"/>
                <c:pt idx="0">
                  <c:v>81</c:v>
                </c:pt>
                <c:pt idx="1">
                  <c:v>33</c:v>
                </c:pt>
                <c:pt idx="2">
                  <c:v>56</c:v>
                </c:pt>
                <c:pt idx="3">
                  <c:v>23</c:v>
                </c:pt>
                <c:pt idx="4">
                  <c:v>13</c:v>
                </c:pt>
                <c:pt idx="5">
                  <c:v>17</c:v>
                </c:pt>
                <c:pt idx="6">
                  <c:v>18</c:v>
                </c:pt>
                <c:pt idx="7">
                  <c:v>20</c:v>
                </c:pt>
                <c:pt idx="8">
                  <c:v>10</c:v>
                </c:pt>
                <c:pt idx="10">
                  <c:v>8</c:v>
                </c:pt>
                <c:pt idx="11">
                  <c:v>10</c:v>
                </c:pt>
                <c:pt idx="12">
                  <c:v>8</c:v>
                </c:pt>
                <c:pt idx="13">
                  <c:v>1</c:v>
                </c:pt>
                <c:pt idx="14">
                  <c:v>7</c:v>
                </c:pt>
                <c:pt idx="15">
                  <c:v>2</c:v>
                </c:pt>
                <c:pt idx="16">
                  <c:v>1</c:v>
                </c:pt>
                <c:pt idx="17">
                  <c:v>2</c:v>
                </c:pt>
                <c:pt idx="18">
                  <c:v>5</c:v>
                </c:pt>
                <c:pt idx="21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2B-452F-B8F2-615697A5F9AF}"/>
            </c:ext>
          </c:extLst>
        </c:ser>
        <c:ser>
          <c:idx val="1"/>
          <c:order val="1"/>
          <c:tx>
            <c:strRef>
              <c:f>'Rel-10_Rel-16 CRs'!$A$4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CRs'!$B$4:$AZ$4</c:f>
              <c:numCache>
                <c:formatCode>General</c:formatCode>
                <c:ptCount val="51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62B-452F-B8F2-615697A5F9AF}"/>
            </c:ext>
          </c:extLst>
        </c:ser>
        <c:ser>
          <c:idx val="2"/>
          <c:order val="2"/>
          <c:tx>
            <c:strRef>
              <c:f>'Rel-10_Rel-16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CRs'!$B$5:$AZ$5</c:f>
              <c:numCache>
                <c:formatCode>General</c:formatCode>
                <c:ptCount val="51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62B-452F-B8F2-615697A5F9AF}"/>
            </c:ext>
          </c:extLst>
        </c:ser>
        <c:ser>
          <c:idx val="3"/>
          <c:order val="3"/>
          <c:tx>
            <c:strRef>
              <c:f>'Rel-10_Rel-16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CRs'!$B$6:$AZ$6</c:f>
              <c:numCache>
                <c:formatCode>General</c:formatCode>
                <c:ptCount val="51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62B-452F-B8F2-615697A5F9AF}"/>
            </c:ext>
          </c:extLst>
        </c:ser>
        <c:ser>
          <c:idx val="4"/>
          <c:order val="4"/>
          <c:tx>
            <c:strRef>
              <c:f>'Rel-10_Rel-16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CRs'!$B$7:$AZ$7</c:f>
              <c:numCache>
                <c:formatCode>General</c:formatCode>
                <c:ptCount val="51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  <c:pt idx="47">
                  <c:v>1</c:v>
                </c:pt>
                <c:pt idx="48">
                  <c:v>2</c:v>
                </c:pt>
                <c:pt idx="49">
                  <c:v>2</c:v>
                </c:pt>
                <c:pt idx="5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62B-452F-B8F2-615697A5F9AF}"/>
            </c:ext>
          </c:extLst>
        </c:ser>
        <c:ser>
          <c:idx val="5"/>
          <c:order val="5"/>
          <c:tx>
            <c:strRef>
              <c:f>'Rel-10_Rel-16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CRs'!$B$8:$AZ$8</c:f>
              <c:numCache>
                <c:formatCode>General</c:formatCode>
                <c:ptCount val="51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62B-452F-B8F2-615697A5F9AF}"/>
            </c:ext>
          </c:extLst>
        </c:ser>
        <c:ser>
          <c:idx val="8"/>
          <c:order val="6"/>
          <c:tx>
            <c:strRef>
              <c:f>'Rel-10_Rel-16 CRs'!$A$9</c:f>
              <c:strCache>
                <c:ptCount val="1"/>
                <c:pt idx="0">
                  <c:v>Rel-17 CR</c:v>
                </c:pt>
              </c:strCache>
            </c:strRef>
          </c:tx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CRs'!$B$9:$AZ$9</c:f>
              <c:numCache>
                <c:formatCode>General</c:formatCode>
                <c:ptCount val="51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  <c:pt idx="44">
                  <c:v>45</c:v>
                </c:pt>
                <c:pt idx="45">
                  <c:v>12</c:v>
                </c:pt>
                <c:pt idx="46">
                  <c:v>36</c:v>
                </c:pt>
                <c:pt idx="47">
                  <c:v>4</c:v>
                </c:pt>
                <c:pt idx="48">
                  <c:v>26</c:v>
                </c:pt>
                <c:pt idx="49">
                  <c:v>4</c:v>
                </c:pt>
                <c:pt idx="50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62B-452F-B8F2-615697A5F9AF}"/>
            </c:ext>
          </c:extLst>
        </c:ser>
        <c:ser>
          <c:idx val="6"/>
          <c:order val="7"/>
          <c:tx>
            <c:strRef>
              <c:f>'Rel-10_Rel-16 CRs'!$A$10</c:f>
              <c:strCache>
                <c:ptCount val="1"/>
                <c:pt idx="0">
                  <c:v>Rel-18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CRs'!$B$10:$AZ$10</c:f>
              <c:numCache>
                <c:formatCode>General</c:formatCode>
                <c:ptCount val="51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  <c:pt idx="44">
                  <c:v>306</c:v>
                </c:pt>
                <c:pt idx="45">
                  <c:v>69</c:v>
                </c:pt>
                <c:pt idx="46">
                  <c:v>57</c:v>
                </c:pt>
                <c:pt idx="47">
                  <c:v>17</c:v>
                </c:pt>
                <c:pt idx="48">
                  <c:v>27</c:v>
                </c:pt>
                <c:pt idx="49">
                  <c:v>16</c:v>
                </c:pt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62B-452F-B8F2-615697A5F9AF}"/>
            </c:ext>
          </c:extLst>
        </c:ser>
        <c:ser>
          <c:idx val="7"/>
          <c:order val="8"/>
          <c:tx>
            <c:strRef>
              <c:f>'Rel-10_Rel-16 CRs'!$A$11</c:f>
              <c:strCache>
                <c:ptCount val="1"/>
                <c:pt idx="0">
                  <c:v>Rel-18 CR</c:v>
                </c:pt>
              </c:strCache>
            </c:strRef>
          </c:tx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CRs'!$B$11:$AZ$11</c:f>
              <c:numCache>
                <c:formatCode>General</c:formatCode>
                <c:ptCount val="51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25</c:v>
                </c:pt>
                <c:pt idx="45">
                  <c:v>83</c:v>
                </c:pt>
                <c:pt idx="46">
                  <c:v>240</c:v>
                </c:pt>
                <c:pt idx="47">
                  <c:v>215</c:v>
                </c:pt>
                <c:pt idx="48">
                  <c:v>290</c:v>
                </c:pt>
                <c:pt idx="49">
                  <c:v>272</c:v>
                </c:pt>
                <c:pt idx="50">
                  <c:v>226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62B-452F-B8F2-615697A5F9AF}"/>
            </c:ext>
          </c:extLst>
        </c:ser>
        <c:ser>
          <c:idx val="9"/>
          <c:order val="9"/>
          <c:tx>
            <c:strRef>
              <c:f>'Rel-10_Rel-16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CRs'!$B$12:$AZ$12</c:f>
              <c:numCache>
                <c:formatCode>General</c:formatCode>
                <c:ptCount val="51"/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C62B-452F-B8F2-615697A5F9AF}"/>
            </c:ext>
          </c:extLst>
        </c:ser>
        <c:ser>
          <c:idx val="10"/>
          <c:order val="10"/>
          <c:tx>
            <c:strRef>
              <c:f>'Rel-10_Rel-16 CRs'!$A$13</c:f>
              <c:strCache>
                <c:ptCount val="1"/>
                <c:pt idx="0">
                  <c:v>Rel-19 CR</c:v>
                </c:pt>
              </c:strCache>
            </c:strRef>
          </c:tx>
          <c:invertIfNegative val="0"/>
          <c:cat>
            <c:strRef>
              <c:f>'Rel-10_Rel-16 CRs'!$B$1:$BB$1</c:f>
              <c:strCache>
                <c:ptCount val="5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REL-18 FREEZE:  158</c:v>
                </c:pt>
                <c:pt idx="51">
                  <c:v>159</c:v>
                </c:pt>
                <c:pt idx="52">
                  <c:v>160</c:v>
                </c:pt>
              </c:strCache>
            </c:strRef>
          </c:cat>
          <c:val>
            <c:numRef>
              <c:f>'Rel-10_Rel-16 CRs'!$B$13:$AZ$13</c:f>
              <c:numCache>
                <c:formatCode>General</c:formatCode>
                <c:ptCount val="51"/>
                <c:pt idx="5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62B-452F-B8F2-615697A5F9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519527344"/>
        <c:axId val="519517936"/>
        <c:axId val="0"/>
      </c:bar3DChart>
      <c:catAx>
        <c:axId val="519527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519517936"/>
        <c:crosses val="autoZero"/>
        <c:auto val="0"/>
        <c:lblAlgn val="ctr"/>
        <c:lblOffset val="100"/>
        <c:tickLblSkip val="1"/>
        <c:noMultiLvlLbl val="0"/>
      </c:catAx>
      <c:valAx>
        <c:axId val="519517936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5195273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0.13280510358649347"/>
          <c:h val="0.4804638822321122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06-Sep-23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06-Sep-23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2959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16147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4953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9514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0670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93094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226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455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9573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101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11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September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Bengaluru, India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SP-230828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SP-230828</a:t>
            </a:r>
            <a:r>
              <a:rPr lang="en-GB" altLang="de-DE" sz="1200" dirty="0" smtClean="0">
                <a:solidFill>
                  <a:schemeClr val="bg1"/>
                </a:solidFill>
              </a:rPr>
              <a:t>: </a:t>
            </a: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 dirty="0" smtClean="0">
                <a:solidFill>
                  <a:schemeClr val="bg1"/>
                </a:solidFill>
              </a:rPr>
              <a:t>SA#101, </a:t>
            </a:r>
            <a:r>
              <a:rPr lang="en-US" altLang="de-DE" sz="1200" dirty="0" smtClean="0">
                <a:solidFill>
                  <a:schemeClr val="bg1"/>
                </a:solidFill>
              </a:rPr>
              <a:t>11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 - 15</a:t>
            </a:r>
            <a:r>
              <a:rPr lang="en-US" altLang="de-DE" sz="1200" dirty="0" smtClean="0">
                <a:solidFill>
                  <a:schemeClr val="bg1"/>
                </a:solidFill>
              </a:rPr>
              <a:t> September </a:t>
            </a:r>
            <a:r>
              <a:rPr lang="en-US" altLang="de-DE" sz="1200" dirty="0">
                <a:solidFill>
                  <a:schemeClr val="bg1"/>
                </a:solidFill>
              </a:rPr>
              <a:t>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mailto:a.bennett@Samsung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712307"/>
            <a:ext cx="6400800" cy="229731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Bennett </a:t>
            </a:r>
            <a:r>
              <a:rPr lang="fr-FR" altLang="de-DE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(SA2 </a:t>
            </a: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Chair, Samsung)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(SA2 Support, MCC)</a:t>
            </a:r>
            <a:endParaRPr lang="de-DE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SA#101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/>
              <a:t>1) General Aspects (7/7)</a:t>
            </a:r>
            <a:br>
              <a:rPr lang="de-DE" altLang="de-DE" b="1"/>
            </a:br>
            <a:r>
              <a:rPr lang="de-DE" altLang="de-DE" b="1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508542" y="3629175"/>
            <a:ext cx="12121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=""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28360" y="1371600"/>
          <a:ext cx="8843212" cy="498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3742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68557" y="21094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</a:t>
            </a:r>
            <a:r>
              <a:rPr lang="de-DE" altLang="de-DE" b="1" dirty="0" smtClean="0"/>
              <a:t>Maintenance </a:t>
            </a:r>
            <a:r>
              <a:rPr lang="de-DE" altLang="de-DE" b="1" dirty="0"/>
              <a:t>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/>
              <a:t> Work Progress on Corrections </a:t>
            </a:r>
            <a:r>
              <a:rPr lang="de-DE" altLang="de-DE" sz="2000"/>
              <a:t>(</a:t>
            </a:r>
            <a:r>
              <a:rPr lang="en-US" altLang="de-DE" sz="2000"/>
              <a:t>Category A CRs are not counted)</a:t>
            </a:r>
            <a:endParaRPr lang="de-DE" altLang="de-DE" sz="2000"/>
          </a:p>
          <a:p>
            <a:pPr lvl="1" eaLnBrk="1" hangingPunct="1"/>
            <a:endParaRPr lang="de-DE" altLang="de-DE" sz="2000"/>
          </a:p>
          <a:p>
            <a:pPr lvl="1" eaLnBrk="1" hangingPunct="1"/>
            <a:r>
              <a:rPr lang="de-DE" altLang="de-DE" sz="2000"/>
              <a:t>R12:           none</a:t>
            </a:r>
          </a:p>
          <a:p>
            <a:pPr lvl="1" eaLnBrk="1" hangingPunct="1"/>
            <a:r>
              <a:rPr lang="en-GB" altLang="de-DE" sz="2000"/>
              <a:t>R13: 	none</a:t>
            </a:r>
          </a:p>
          <a:p>
            <a:pPr lvl="1" eaLnBrk="1" hangingPunct="1"/>
            <a:r>
              <a:rPr lang="de-DE" altLang="de-DE" sz="2000"/>
              <a:t>R14:  	</a:t>
            </a:r>
            <a:r>
              <a:rPr lang="en-US" altLang="de-DE" sz="2000"/>
              <a:t>none</a:t>
            </a:r>
            <a:endParaRPr lang="en-GB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60741" y="2415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/>
              <a:t>2.2) Rel-15 Work and Maintenance (1/2)</a:t>
            </a:r>
            <a:endParaRPr lang="de-DE" altLang="de-DE" sz="2800" b="1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896" y="1359042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Progress since SA#100 - excluding </a:t>
            </a:r>
            <a:r>
              <a:rPr lang="de-DE" altLang="de-DE" sz="2400" dirty="0"/>
              <a:t>5GS_Ph1 </a:t>
            </a:r>
            <a:endParaRPr lang="de-DE" altLang="de-DE" sz="2400" dirty="0" smtClean="0"/>
          </a:p>
          <a:p>
            <a:pPr eaLnBrk="1" hangingPunct="1"/>
            <a:r>
              <a:rPr lang="de-DE" altLang="de-DE" sz="1800" dirty="0" smtClean="0"/>
              <a:t>(</a:t>
            </a:r>
            <a:r>
              <a:rPr lang="en-US" altLang="de-DE" sz="1800" dirty="0"/>
              <a:t>Category A CRs are </a:t>
            </a:r>
            <a:r>
              <a:rPr lang="en-US" altLang="de-DE" sz="1800" dirty="0" smtClean="0"/>
              <a:t>not </a:t>
            </a:r>
            <a:r>
              <a:rPr lang="en-US" altLang="de-DE" sz="1800" dirty="0"/>
              <a:t>counted</a:t>
            </a:r>
            <a:r>
              <a:rPr lang="en-US" altLang="de-DE" sz="1800" dirty="0" smtClean="0"/>
              <a:t>)</a:t>
            </a:r>
            <a:endParaRPr lang="de-DE" altLang="de-DE" sz="2000" dirty="0"/>
          </a:p>
          <a:p>
            <a:pPr lvl="1" eaLnBrk="1" hangingPunct="1"/>
            <a:r>
              <a:rPr lang="de-DE" altLang="de-DE" sz="1800" dirty="0" smtClean="0"/>
              <a:t>Rel-15</a:t>
            </a:r>
            <a:r>
              <a:rPr lang="de-DE" altLang="de-DE" sz="1800" dirty="0"/>
              <a:t>:          </a:t>
            </a:r>
            <a:r>
              <a:rPr lang="de-DE" altLang="de-DE" sz="1800" dirty="0" smtClean="0"/>
              <a:t>1 CR to TS </a:t>
            </a:r>
            <a:r>
              <a:rPr lang="en-US" altLang="de-DE" sz="1800" dirty="0" smtClean="0"/>
              <a:t>23.502 was agreed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/>
              <a:t>2.2) Rel-15 Work and Maintenance (1/2)</a:t>
            </a:r>
            <a:endParaRPr lang="de-DE" altLang="de-DE" sz="2800" b="1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950" y="1340936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Progress since SA#100 - 5GS_Ph1 </a:t>
            </a:r>
          </a:p>
          <a:p>
            <a:pPr eaLnBrk="1" hangingPunct="1"/>
            <a:r>
              <a:rPr lang="de-DE" altLang="de-DE" sz="1800" dirty="0" smtClean="0"/>
              <a:t>(</a:t>
            </a:r>
            <a:r>
              <a:rPr lang="en-US" altLang="de-DE" sz="1800" dirty="0"/>
              <a:t>Category A CRs are not counted</a:t>
            </a:r>
            <a:r>
              <a:rPr lang="en-US" altLang="de-DE" sz="1800" dirty="0" smtClean="0"/>
              <a:t>)</a:t>
            </a:r>
            <a:endParaRPr lang="de-DE" altLang="de-DE" sz="2000" dirty="0"/>
          </a:p>
          <a:p>
            <a:pPr lvl="1" eaLnBrk="1" hangingPunct="1"/>
            <a:r>
              <a:rPr lang="de-DE" altLang="de-DE" sz="1800" dirty="0" smtClean="0"/>
              <a:t>Rel-15: </a:t>
            </a:r>
            <a:r>
              <a:rPr lang="en-US" altLang="de-DE" sz="1800" dirty="0" smtClean="0"/>
              <a:t>None</a:t>
            </a:r>
          </a:p>
          <a:p>
            <a:pPr lvl="1" eaLnBrk="1" hangingPunct="1"/>
            <a:r>
              <a:rPr lang="en-US" altLang="de-DE" sz="1800" dirty="0" smtClean="0"/>
              <a:t>Rel-16 (TEI16): 1 CR to TS 23.501 was agreed</a:t>
            </a:r>
          </a:p>
          <a:p>
            <a:pPr lvl="1" eaLnBrk="1" hangingPunct="1"/>
            <a:r>
              <a:rPr lang="en-US" altLang="de-DE" sz="1800" dirty="0" smtClean="0"/>
              <a:t>Rel-17 (TEI17): 2 CRs to TS 23.501, 2 CRs to TS 23.502, 1 CR to 23.503 agreed</a:t>
            </a:r>
          </a:p>
        </p:txBody>
      </p:sp>
    </p:spTree>
    <p:extLst>
      <p:ext uri="{BB962C8B-B14F-4D97-AF65-F5344CB8AC3E}">
        <p14:creationId xmlns:p14="http://schemas.microsoft.com/office/powerpoint/2010/main" val="71527533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374773" y="27555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2.3) </a:t>
            </a:r>
            <a:r>
              <a:rPr lang="en-US" altLang="de-DE" sz="3200" b="1"/>
              <a:t>Rel-16 Work and Maintenance</a:t>
            </a:r>
            <a:endParaRPr lang="de-DE" altLang="de-DE" b="1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1263" y="1580733"/>
            <a:ext cx="8864755" cy="455881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</a:t>
            </a:r>
            <a:r>
              <a:rPr lang="de-DE" altLang="de-DE" sz="2400" dirty="0" smtClean="0"/>
              <a:t>Progress </a:t>
            </a:r>
            <a:r>
              <a:rPr lang="de-DE" altLang="de-DE" sz="2400" dirty="0"/>
              <a:t>on Corrections </a:t>
            </a:r>
            <a:r>
              <a:rPr lang="de-DE" altLang="de-DE" sz="1800" dirty="0"/>
              <a:t>(</a:t>
            </a:r>
            <a:r>
              <a:rPr lang="en-US" altLang="de-DE" sz="1800" dirty="0"/>
              <a:t>Category A CRs are not counted)</a:t>
            </a:r>
            <a:endParaRPr lang="de-DE" altLang="de-DE" sz="1800" dirty="0"/>
          </a:p>
          <a:p>
            <a:pPr lvl="1" eaLnBrk="1" hangingPunct="1"/>
            <a:r>
              <a:rPr lang="en-US" altLang="de-DE" sz="1800" dirty="0" smtClean="0"/>
              <a:t>5WWC: 1 CR to TS 23.316 agreed</a:t>
            </a:r>
          </a:p>
          <a:p>
            <a:pPr lvl="1" eaLnBrk="1" hangingPunct="1"/>
            <a:r>
              <a:rPr lang="en-US" altLang="de-DE" sz="1800" dirty="0" smtClean="0"/>
              <a:t>5WWC (TEI17): 1 CR to TS 23.316 agreed</a:t>
            </a:r>
            <a:endParaRPr lang="de-DE" altLang="de-DE" sz="1800" dirty="0"/>
          </a:p>
        </p:txBody>
      </p:sp>
    </p:spTree>
    <p:extLst>
      <p:ext uri="{BB962C8B-B14F-4D97-AF65-F5344CB8AC3E}">
        <p14:creationId xmlns:p14="http://schemas.microsoft.com/office/powerpoint/2010/main" val="255284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1800" b="1" i="1" dirty="0"/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13850" y="30986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</a:t>
            </a:r>
            <a:r>
              <a:rPr lang="en-GB" altLang="en-US" b="1" dirty="0" smtClean="0"/>
              <a:t>Work Summary</a:t>
            </a:r>
            <a:endParaRPr lang="en-GB" altLang="en-US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985071"/>
              </p:ext>
            </p:extLst>
          </p:nvPr>
        </p:nvGraphicFramePr>
        <p:xfrm>
          <a:off x="519289" y="1238181"/>
          <a:ext cx="8276981" cy="48676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0016"/>
                <a:gridCol w="3280042"/>
                <a:gridCol w="666258"/>
                <a:gridCol w="310066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WI Code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>
                          <a:solidFill>
                            <a:schemeClr val="bg1"/>
                          </a:solidFill>
                          <a:effectLst/>
                        </a:rPr>
                        <a:t>Work Item Title</a:t>
                      </a:r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>
                          <a:solidFill>
                            <a:schemeClr val="bg1"/>
                          </a:solidFill>
                          <a:effectLst/>
                        </a:rPr>
                        <a:t>WID#</a:t>
                      </a:r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Progress since last TSG SA meeting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5GSAT_ARCH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Architecture aspects for using satellite access in 5G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SP-200445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2 CRs to TS 23.501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eEdge_5GC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Enhancement of support for Edge Computing in 5G Core network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SP-201107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1 CR to TS 23.501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837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IIoT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Study on enhanced support of Industrial Internet of Things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SP-200973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2 CRs to TS 23.501 agreed</a:t>
                      </a:r>
                      <a:br>
                        <a:rPr lang="en-US" sz="1000" u="none" strike="noStrike" dirty="0">
                          <a:effectLst/>
                        </a:rPr>
                      </a:br>
                      <a:r>
                        <a:rPr lang="en-US" sz="1000" u="none" strike="noStrike" dirty="0">
                          <a:effectLst/>
                        </a:rPr>
                        <a:t>1 CR to TS 23.502 </a:t>
                      </a:r>
                      <a:r>
                        <a:rPr lang="en-US" sz="1000" u="none" strike="noStrike" dirty="0" smtClean="0">
                          <a:effectLst/>
                        </a:rPr>
                        <a:t>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5G_ProSe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Proximity based Services in 5GS (5G_ProSe)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SP-201132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2 CR to TS 23.304 agreed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1 CR to TS 23.502 agreed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MUSIM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u="none" strike="noStrike" dirty="0">
                          <a:effectLst/>
                        </a:rPr>
                        <a:t>System enablers for Multi-USIM devices</a:t>
                      </a:r>
                      <a:endParaRPr lang="da-DK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SP-200978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5MBS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Architectural enhancements for 5G multicast-broadcast services (5MBS)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SP-201106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4 CRs to TS 23.247 agreed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eNS_Ph2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Enhancement of Network Slicing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SP-200976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1 CR to TS 23.501 agreed</a:t>
                      </a:r>
                      <a:br>
                        <a:rPr lang="en-US" sz="1000" u="none" strike="noStrike">
                          <a:effectLst/>
                        </a:rPr>
                      </a:br>
                      <a:r>
                        <a:rPr lang="en-US" sz="1000" u="none" strike="noStrike">
                          <a:effectLst/>
                        </a:rPr>
                        <a:t>1 CR to TS 23.502 agreed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818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eNA_Ph2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WID on Enablers for Network Automation for 5G -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SP-201133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r>
                        <a:rPr lang="en-US" sz="1000" u="none" strike="noStrike" dirty="0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eNPN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Enhanced support of Non-Public Networks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SP-200980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ID_UAS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Support of Unmanned Aerial Systems Connectivity, Identification, and Tracking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SP-200979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eV2XARC_Ph2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Architecture enhancements for 3GPP support of advanced V2X services –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SP-210090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ATSSS_Ph2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Access Traffic Steering, Switch and Splitting support in the 5G system architecture Phase 2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SP-200977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5G_AIS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5G System Enhancement for Advanced Interactive Services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SP-190564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5G_eLCS 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Enhancement to the 5GC LoCation Services-Phase 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SP-200082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MPS2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Multimedia Priority Service (MPS) Phase 2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SP-200519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MINT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Minimization of Service Interruption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SP-210582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smtClean="0">
                          <a:effectLst/>
                        </a:rPr>
                        <a:t>No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715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ARCH_NR_REDCAP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Architecture Enhancement for NR Reduced Capability Devices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SP-211100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1 CR to TS 23.501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02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IoT_SAT_ARCH_EPS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Architecture support for NB-IoT/eMTC Non-Terrestrial Networks in EPS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SP-211306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u="none" strike="noStrike" dirty="0" smtClean="0">
                          <a:effectLst/>
                        </a:rPr>
                        <a:t>1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CR to TS 23.401 agreed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NSWO_5G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CT1 WI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1 CR to TS 23.501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208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SAES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1 CR to TS 23.401 agreed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04" marR="7104" marT="710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 1) General aspects (events since </a:t>
            </a:r>
            <a:r>
              <a:rPr lang="en-GB" sz="2000" dirty="0" smtClean="0"/>
              <a:t>SA#100, </a:t>
            </a:r>
            <a:r>
              <a:rPr lang="en-GB" sz="2000" dirty="0"/>
              <a:t>statistics, next meetings)</a:t>
            </a:r>
          </a:p>
          <a:p>
            <a:pPr eaLnBrk="1" hangingPunct="1">
              <a:defRPr/>
            </a:pPr>
            <a:r>
              <a:rPr lang="en-GB" sz="2000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/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 smtClean="0"/>
              <a:t>2.5</a:t>
            </a:r>
            <a:r>
              <a:rPr lang="en-GB" sz="1800" dirty="0"/>
              <a:t>) Rel-18 Work and Maintenance</a:t>
            </a:r>
          </a:p>
          <a:p>
            <a:pPr lvl="1" eaLnBrk="1" hangingPunct="1">
              <a:defRPr/>
            </a:pPr>
            <a:r>
              <a:rPr lang="en-GB" sz="1800" dirty="0" smtClean="0"/>
              <a:t>2.6</a:t>
            </a:r>
            <a:r>
              <a:rPr lang="en-GB" sz="1800" dirty="0"/>
              <a:t>) IETF Dependency Update</a:t>
            </a:r>
          </a:p>
          <a:p>
            <a:pPr eaLnBrk="1" hangingPunct="1">
              <a:defRPr/>
            </a:pPr>
            <a:r>
              <a:rPr lang="en-GB" sz="2000" dirty="0"/>
              <a:t> 3) SA2 Work Planning</a:t>
            </a:r>
          </a:p>
          <a:p>
            <a:pPr eaLnBrk="1" hangingPunct="1">
              <a:defRPr/>
            </a:pPr>
            <a:r>
              <a:rPr lang="en-GB" sz="20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</a:t>
            </a:r>
            <a:r>
              <a:rPr lang="en-US" altLang="de-DE" sz="2000" dirty="0" smtClean="0"/>
              <a:t>SA#100: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CRs to TS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en-US" sz="1200" strike="sngStrike" kern="0" dirty="0"/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1/20)</a:t>
            </a:r>
            <a:endParaRPr lang="en-GB" altLang="en-US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368835"/>
              </p:ext>
            </p:extLst>
          </p:nvPr>
        </p:nvGraphicFramePr>
        <p:xfrm>
          <a:off x="179388" y="1376363"/>
          <a:ext cx="881006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81104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5199372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200" b="1" i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to TS 23.501 </a:t>
            </a:r>
            <a:r>
              <a:rPr lang="en-US" altLang="zh-CN" sz="1400" dirty="0" smtClean="0"/>
              <a:t>agreed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2/20)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32315"/>
            <a:ext cx="8554480" cy="3549732"/>
          </a:xfrm>
        </p:spPr>
        <p:txBody>
          <a:bodyPr/>
          <a:lstStyle/>
          <a:p>
            <a:r>
              <a:rPr lang="en-US" altLang="de-DE" sz="1800" dirty="0"/>
              <a:t>Progress since </a:t>
            </a:r>
            <a:r>
              <a:rPr lang="en-US" altLang="de-DE" sz="1800" dirty="0" smtClean="0"/>
              <a:t>SA#100:</a:t>
            </a:r>
            <a:endParaRPr lang="en-US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2 CRs to TS 23.501 agreed</a:t>
            </a:r>
            <a:br>
              <a:rPr lang="en-US" sz="1400" dirty="0"/>
            </a:br>
            <a:r>
              <a:rPr lang="en-US" sz="1400" dirty="0"/>
              <a:t>1 CR to TS 23.502 </a:t>
            </a:r>
            <a:r>
              <a:rPr lang="en-US" sz="1400" dirty="0" smtClean="0"/>
              <a:t>agreed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Based on agreed CRs</a:t>
            </a:r>
            <a:r>
              <a:rPr lang="en-US" sz="1400" dirty="0" smtClean="0"/>
              <a:t>.</a:t>
            </a:r>
            <a:endParaRPr lang="en-US" sz="1400" dirty="0"/>
          </a:p>
          <a:p>
            <a:r>
              <a:rPr lang="en-US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3/20)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7448376"/>
              </p:ext>
            </p:extLst>
          </p:nvPr>
        </p:nvGraphicFramePr>
        <p:xfrm>
          <a:off x="179388" y="1376363"/>
          <a:ext cx="8810067" cy="1183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910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66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159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0939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11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0933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4/20)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06040"/>
            <a:ext cx="8464029" cy="37461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 to TS 23.304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CR to TS 23.502 agreed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CRs.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185906"/>
              </p:ext>
            </p:extLst>
          </p:nvPr>
        </p:nvGraphicFramePr>
        <p:xfrm>
          <a:off x="271598" y="1312354"/>
          <a:ext cx="8634196" cy="1201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35703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5/20)</a:t>
            </a:r>
            <a:endParaRPr lang="en-GB" altLang="en-US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2932839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6055237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6/20)</a:t>
            </a:r>
            <a:endParaRPr lang="en-GB" altLang="en-US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4339728"/>
              </p:ext>
            </p:extLst>
          </p:nvPr>
        </p:nvGraphicFramePr>
        <p:xfrm>
          <a:off x="179388" y="128492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4593752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880360"/>
            <a:ext cx="8554480" cy="34661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 CRs to TS 23.247 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 impacts as per agreed CRs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7/20)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528891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to TS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to TS 23.502 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55392"/>
            <a:ext cx="8554480" cy="3447298"/>
          </a:xfrm>
        </p:spPr>
        <p:txBody>
          <a:bodyPr/>
          <a:lstStyle/>
          <a:p>
            <a:r>
              <a:rPr lang="en-US" altLang="de-DE" sz="2000" dirty="0"/>
              <a:t>Progress since </a:t>
            </a:r>
            <a:r>
              <a:rPr lang="en-US" altLang="de-DE" sz="2000" dirty="0" smtClean="0"/>
              <a:t>SA#100:</a:t>
            </a:r>
            <a:endParaRPr lang="en-US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400" kern="0" dirty="0"/>
              <a:t>No change.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Maintenance. Alignment with other WGs.</a:t>
            </a:r>
          </a:p>
          <a:p>
            <a:pPr marL="457200" lvl="1" indent="0">
              <a:buNone/>
            </a:pPr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8/20)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527587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9/20)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7118460"/>
              </p:ext>
            </p:extLst>
          </p:nvPr>
        </p:nvGraphicFramePr>
        <p:xfrm>
          <a:off x="179388" y="1376363"/>
          <a:ext cx="8810067" cy="11085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57533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3241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0934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895768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change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new RAN impacts or dependencies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10/20)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16936"/>
            <a:ext cx="8364642" cy="331114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change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=""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92580"/>
              </p:ext>
            </p:extLst>
          </p:nvPr>
        </p:nvGraphicFramePr>
        <p:xfrm>
          <a:off x="179388" y="137636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576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0490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1) General aspects (events since </a:t>
            </a:r>
            <a:r>
              <a:rPr lang="en-GB" sz="2000" b="1" i="1" dirty="0" smtClean="0"/>
              <a:t>SA#100, </a:t>
            </a:r>
            <a:r>
              <a:rPr lang="en-GB" sz="2000" b="1" i="1" dirty="0"/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11/20)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3032449"/>
            <a:ext cx="8404754" cy="33208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No change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 and alignment regarding </a:t>
            </a:r>
            <a:r>
              <a:rPr lang="en-US" sz="1400" dirty="0" err="1"/>
              <a:t>Sidelink</a:t>
            </a:r>
            <a:r>
              <a:rPr lang="en-US" sz="1400" dirty="0"/>
              <a:t> DRX.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RAN2 work</a:t>
            </a:r>
            <a:r>
              <a:rPr lang="en-US" altLang="zh-CN" sz="1400" dirty="0"/>
              <a:t>. 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082151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54333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99036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12/20)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953511"/>
            <a:ext cx="8404754" cy="33997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039734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24947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200" i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99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13/20)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5531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14/20)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</a:t>
            </a:r>
            <a:endParaRPr lang="en-GB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None.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 WGs</a:t>
            </a:r>
            <a:r>
              <a:rPr lang="en-US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97392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15/20)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Change</a:t>
            </a:r>
            <a:r>
              <a:rPr lang="en-US" altLang="de-DE" sz="1400" kern="0" dirty="0"/>
              <a:t>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77727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17/20)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 smtClean="0"/>
              <a:t>None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endParaRPr lang="en-US" altLang="ko-KR" sz="12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identified</a:t>
            </a:r>
            <a:endParaRPr lang="en-GB" altLang="ko-KR" sz="1400" dirty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(if necessary) alignment with other WGs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081187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2826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18/20)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1 CR to TS 23.501 agreed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</a:t>
            </a:r>
            <a:r>
              <a:rPr lang="en-GB" altLang="ko-KR" sz="1400" dirty="0"/>
              <a:t>.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88751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normalizeH="0" baseline="0" noProof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72826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 dirty="0" smtClean="0"/>
              <a:t>19/20)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SA#100: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1 CR to TS 23.401 agreed</a:t>
            </a:r>
            <a:endParaRPr lang="en-GB" altLang="ko-KR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Based on agreed CRs.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117608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kumimoji="0" lang="en-US" altLang="zh-CN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US" altLang="zh-CN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kumimoji="0" lang="en-US" sz="1200" b="1" i="0" u="none" strike="noStrike" kern="1200" cap="none" normalizeH="0" baseline="0" noProof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SP-211306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62908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</a:t>
            </a:r>
            <a:r>
              <a:rPr lang="en-GB" altLang="en-US" b="1" dirty="0" smtClean="0"/>
              <a:t>(20/20)</a:t>
            </a:r>
            <a:endParaRPr lang="de-DE" altLang="de-DE" b="1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="" xmlns:a16="http://schemas.microsoft.com/office/drawing/2014/main" id="{D82C107C-12A4-4A8A-BD3E-D650C60CEF82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404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2000" dirty="0" smtClean="0"/>
              <a:t>NSWO_5G: </a:t>
            </a:r>
            <a:r>
              <a:rPr lang="en-US" sz="2000" dirty="0"/>
              <a:t>1 CR to TS 23.501 </a:t>
            </a:r>
            <a:r>
              <a:rPr lang="en-US" sz="2000" dirty="0" smtClean="0"/>
              <a:t>agreed (alignment with CT1)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2000" dirty="0" smtClean="0"/>
              <a:t>SAES: </a:t>
            </a:r>
            <a:r>
              <a:rPr lang="en-US" sz="2000" dirty="0"/>
              <a:t>1 CR to TS 23.401 </a:t>
            </a:r>
            <a:r>
              <a:rPr lang="en-US" sz="2000" dirty="0" smtClean="0"/>
              <a:t>agreed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4170586600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37296" y="3419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163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2000" dirty="0"/>
              <a:t> </a:t>
            </a:r>
            <a:r>
              <a:rPr lang="de-DE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</a:t>
            </a:r>
            <a:r>
              <a:rPr lang="de-DE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SA#100</a:t>
            </a:r>
            <a:endParaRPr lang="de-DE" alt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SA2#158: 21 - 25 </a:t>
            </a: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August 2023, Gothenburg, </a:t>
            </a:r>
            <a:r>
              <a:rPr lang="en-GB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Sweden</a:t>
            </a:r>
            <a:endParaRPr lang="en-GB" altLang="ko-KR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Upcoming </a:t>
            </a:r>
            <a:r>
              <a:rPr lang="en-GB" alt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GB" altLang="de-DE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meetings (Q4 2023)</a:t>
            </a: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SA2#159: 09 - 13 October 2023, Xiamen, China</a:t>
            </a:r>
          </a:p>
          <a:p>
            <a:pPr lvl="1"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SA2#160: 13 - 17 November 2023, Chicago, USA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800350"/>
            <a:ext cx="8554481" cy="34009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1 CR to TS 23.501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1 CR to TS 23.503 agreed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cs typeface="+mn-cs"/>
              </a:rPr>
              <a:t>RAN impacts and dependencies:</a:t>
            </a:r>
            <a:endParaRPr lang="de-DE" sz="1600" b="1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920236"/>
              </p:ext>
            </p:extLst>
          </p:nvPr>
        </p:nvGraphicFramePr>
        <p:xfrm>
          <a:off x="138173" y="1312782"/>
          <a:ext cx="8810067" cy="11082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84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100%-&gt;100%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645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36167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7884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4 CRs to TS 23.401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CR to TS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 CRs to TS 23.502 agreed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024471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777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2552"/>
            <a:ext cx="8554481" cy="33628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CRs to TS 23.501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maintenance work at SA2#158, 1 TU left at SA2#160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17 </a:t>
            </a:r>
            <a:r>
              <a:rPr lang="en-US" altLang="zh-CN" sz="1200" kern="0" dirty="0"/>
              <a:t>CRs and 1 draft LS OUT are not able to be handled, 4 CRs are postponed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SA6, CT </a:t>
            </a:r>
            <a:r>
              <a:rPr lang="en-US" altLang="zh-CN" sz="1200" dirty="0" smtClean="0"/>
              <a:t>WGs</a:t>
            </a:r>
            <a:endParaRPr lang="de-DE" sz="18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</a:t>
            </a:r>
            <a:r>
              <a:rPr lang="en-US" altLang="zh-CN" sz="1200" dirty="0" smtClean="0"/>
              <a:t>work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Revision of unhandled CRs may have higher priority, then postponed CRs, then new </a:t>
            </a:r>
            <a:r>
              <a:rPr lang="en-GB" altLang="zh-CN" sz="1200" dirty="0" smtClean="0"/>
              <a:t>CRs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4333728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432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SP-230089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115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37881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3297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43200"/>
            <a:ext cx="8554481" cy="34771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/>
            <a:r>
              <a:rPr lang="en-GB" sz="1200" dirty="0">
                <a:solidFill>
                  <a:srgbClr val="000000"/>
                </a:solidFill>
                <a:ea typeface="Gulim" panose="020B0600000101010101" pitchFamily="34" charset="-127"/>
              </a:rPr>
              <a:t>SA2 replied the SA3 LS on the relationship between UUAA-MM and UUAA-SM, indicating that SA2 specifications are correct and SA3 ones need to be aligned to SA2</a:t>
            </a:r>
            <a:endParaRPr lang="en-GB" sz="1200" kern="0" dirty="0">
              <a:solidFill>
                <a:srgbClr val="000000"/>
              </a:solidFill>
              <a:ea typeface="Gulim" panose="020B0600000101010101" pitchFamily="34" charset="-127"/>
            </a:endParaRPr>
          </a:p>
          <a:p>
            <a:pPr lvl="1"/>
            <a:r>
              <a:rPr lang="en-GB" sz="1200" kern="0" dirty="0">
                <a:solidFill>
                  <a:srgbClr val="000000"/>
                </a:solidFill>
                <a:ea typeface="Gulim" panose="020B0600000101010101" pitchFamily="34" charset="-127"/>
              </a:rPr>
              <a:t>Based on CRs submitted, SA2 sent an LS to SA3 in </a:t>
            </a:r>
            <a:r>
              <a:rPr lang="en-US" sz="1200" dirty="0">
                <a:solidFill>
                  <a:srgbClr val="000000"/>
                </a:solidFill>
              </a:rPr>
              <a:t>S2-2309698 asking to verify if there are any reasons to adopt additional location mechanisms for reliable location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kern="0" dirty="0" smtClean="0">
                <a:cs typeface="+mn-cs"/>
              </a:rPr>
              <a:t>RAN </a:t>
            </a:r>
            <a:r>
              <a:rPr lang="en-US" sz="1600" b="1" kern="0" dirty="0">
                <a:cs typeface="+mn-cs"/>
              </a:rPr>
              <a:t>impacts and dependencies: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63818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010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564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UAS_Ph2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9287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1018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(5/29)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924175"/>
            <a:ext cx="8554481" cy="329615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sz="1200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8 </a:t>
            </a:r>
            <a:r>
              <a:rPr lang="en-US" altLang="de-DE" sz="1200" kern="0" dirty="0" smtClean="0"/>
              <a:t>CRs </a:t>
            </a:r>
            <a:r>
              <a:rPr lang="en-US" altLang="de-DE" sz="1200" kern="0" dirty="0"/>
              <a:t>related to relative velocity, application layer ID, authorization information to NG-RAN, Network-assisted Operation, Ranging/SL Positioning Capability, and some cleanups </a:t>
            </a:r>
            <a:r>
              <a:rPr lang="en-US" altLang="de-DE" sz="1200" kern="0" dirty="0" smtClean="0"/>
              <a:t>agreed</a:t>
            </a:r>
            <a:endParaRPr lang="en-GB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 CR on usage of GPSI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23.232: </a:t>
            </a:r>
            <a:r>
              <a:rPr lang="en-US" altLang="de-DE" sz="1200" kern="0" dirty="0"/>
              <a:t>1 CR on relative velocity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2 LS out sent to </a:t>
            </a:r>
            <a:r>
              <a:rPr lang="en-US" altLang="de-DE" sz="1200" kern="0" dirty="0" smtClean="0"/>
              <a:t>SA3</a:t>
            </a:r>
            <a:endParaRPr lang="de-DE" altLang="de-DE" sz="1200" b="1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400" b="1" dirty="0"/>
              <a:t>RAN, SA3, SA5 and SA6 impacts and dependencies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Alignments are expected with other WGs: RSPP related for RAN, </a:t>
            </a:r>
            <a:r>
              <a:rPr lang="en-GB" altLang="zh-CN" sz="1100" dirty="0"/>
              <a:t>privacy protection and service access authorization for SA3, </a:t>
            </a:r>
            <a:r>
              <a:rPr lang="en-US" altLang="zh-CN" sz="1100" dirty="0"/>
              <a:t> charging solution for SA5, the applicability and usability of Ranging/SL Positioning service exposure though 5GC network via NEF for Client UE for SA3 and SA6., etc.</a:t>
            </a:r>
            <a:endParaRPr lang="de-DE" altLang="zh-CN" sz="1600" b="1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de-DE" altLang="zh-CN" sz="18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Focus </a:t>
            </a:r>
            <a:r>
              <a:rPr lang="de-DE" altLang="zh-CN" sz="1600" b="1" dirty="0"/>
              <a:t>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1974201"/>
              </p:ext>
            </p:extLst>
          </p:nvPr>
        </p:nvGraphicFramePr>
        <p:xfrm>
          <a:off x="138173" y="1312782"/>
          <a:ext cx="8810067" cy="12555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098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73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4422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 based services and </a:t>
                      </a:r>
                      <a:r>
                        <a:rPr lang="en-GB" altLang="zh-CN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33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030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67024"/>
            <a:ext cx="8554481" cy="33533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12 CRs to TS 23.273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normative work.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lnSpc>
                <a:spcPts val="1600"/>
              </a:lnSpc>
            </a:pPr>
            <a:r>
              <a:rPr lang="en-US" altLang="de-DE" sz="1200" kern="0" dirty="0"/>
              <a:t>1 reply LS to RAN2 was agreed </a:t>
            </a:r>
            <a:endParaRPr lang="en-US" altLang="de-DE" sz="1200" kern="0" dirty="0" smtClean="0"/>
          </a:p>
          <a:p>
            <a:pPr>
              <a:lnSpc>
                <a:spcPts val="1600"/>
              </a:lnSpc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2307196"/>
              </p:ext>
            </p:extLst>
          </p:nvPr>
        </p:nvGraphicFramePr>
        <p:xfrm>
          <a:off x="138173" y="1312782"/>
          <a:ext cx="8810067" cy="12567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167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the 5GC </a:t>
                      </a:r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ko-KR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53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ko-KR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2908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904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8 CRs to TS 23.304 were </a:t>
            </a:r>
            <a:r>
              <a:rPr lang="en-US" altLang="de-DE" sz="1200" kern="0" dirty="0" smtClean="0"/>
              <a:t>agreed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to CT1 was </a:t>
            </a:r>
            <a:r>
              <a:rPr lang="en-US" altLang="de-DE" sz="1200" kern="0" dirty="0" smtClean="0"/>
              <a:t>agreed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normative </a:t>
            </a:r>
            <a:r>
              <a:rPr lang="en-US" altLang="de-DE" sz="1200" kern="0" dirty="0" smtClean="0"/>
              <a:t>work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smtClean="0"/>
              <a:t>CRs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307928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4113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0278"/>
            <a:ext cx="8554481" cy="319004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/>
            <a:r>
              <a:rPr lang="en-US" altLang="de-DE" sz="1200" dirty="0" smtClean="0"/>
              <a:t>Not on the agenda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361475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119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6327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378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97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(9/29)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23.501 and 1 23.502 Cat. F CRs agreed for general clean-up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23.502 Cat. F CR agreed for cross-feature alignment for UPF service operation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23.502 Cat. F CRs for KI#1 agreed – one to clarify the Multi-member AF session procedures and one to define Multi-member AF session with </a:t>
            </a:r>
            <a:r>
              <a:rPr lang="en-US" altLang="de-DE" sz="1200" kern="0" dirty="0" err="1"/>
              <a:t>QoS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23.502 Cat. F CRs for KI#4 agreed -  one to clarify Application Specific Expected UE behavior for AI/ML support and one to correct external parameters provisioning initiated by AI/ML application.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23.502 Cat. F CR for KI#5 agreed to correct and to align the procedures with 23.503 for the support of PDTQ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23.503 Cat. F CR for KI#5 agreed to correct and to align the procedures with 23.502 for the support of PDTQ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23.503 Cat. F CR for KI#6 agreed to update AI/ML functional descriptions related to policies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CR noted, 1 CR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15 CRs were not handled due to lack of time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other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 identified for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impacts identified for other SA WGs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i.e. any remaining aspects will be handled with CAT F </a:t>
            </a:r>
            <a:r>
              <a:rPr lang="en-US" sz="1200" kern="0" dirty="0" smtClean="0"/>
              <a:t>CRs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5094162"/>
              </p:ext>
            </p:extLst>
          </p:nvPr>
        </p:nvGraphicFramePr>
        <p:xfrm>
          <a:off x="138173" y="1312782"/>
          <a:ext cx="8810067" cy="1056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0603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1246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776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2327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2141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(10/29)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49526"/>
            <a:ext cx="8554481" cy="33708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9 CR were agreed for RAN alignment and maintenance in SA2#158 meeting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coordination are needed accordingly as per agreed </a:t>
            </a:r>
            <a:r>
              <a:rPr lang="en-US" altLang="zh-CN" sz="1200" dirty="0" smtClean="0"/>
              <a:t>CR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based on inputs from other WGs</a:t>
            </a: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3465252"/>
              </p:ext>
            </p:extLst>
          </p:nvPr>
        </p:nvGraphicFramePr>
        <p:xfrm>
          <a:off x="138173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334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142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370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-&gt; 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7858">
                <a:tc>
                  <a:txBody>
                    <a:bodyPr/>
                    <a:lstStyle/>
                    <a:p>
                      <a:r>
                        <a:rPr lang="en-GB" altLang="en-US" sz="1200" b="1"/>
                        <a:t>5MBS_Ph2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altLang="zh-CN" sz="1200" b="1" i="0" u="none" strike="noStrike" kern="1200" cap="none" spc="0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0398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58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371600"/>
            <a:ext cx="8119533" cy="4921998"/>
          </a:xfrm>
        </p:spPr>
        <p:txBody>
          <a:bodyPr/>
          <a:lstStyle/>
          <a:p>
            <a:pPr eaLnBrk="1" hangingPunct="1"/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WG 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  <a:endParaRPr lang="en-GB" altLang="ko-KR" sz="180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Andrew Bennett (Samsung)</a:t>
            </a: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</a:t>
            </a:r>
            <a:r>
              <a:rPr lang="en-GB" altLang="ko-KR" sz="1800" b="1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Chairs</a:t>
            </a:r>
            <a:r>
              <a:rPr lang="en-GB" altLang="ko-KR" sz="18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Dario Serafino Tonesi (Qualcomm), Wanqiang Zhang (Huawei) </a:t>
            </a:r>
          </a:p>
          <a:p>
            <a:pPr lvl="1" eaLnBrk="1" hangingPunct="1"/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0" lvl="1" indent="0" eaLnBrk="1" hangingPunct="1">
              <a:buNone/>
            </a:pPr>
            <a:endParaRPr lang="en-GB" altLang="ko-KR" sz="180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</a:t>
            </a:r>
            <a:r>
              <a:rPr lang="en-GB" altLang="de-DE" sz="1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Wanqiang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Zhang and Dario Serafino </a:t>
            </a:r>
            <a:r>
              <a:rPr lang="en-GB" altLang="de-DE" sz="1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Tonesi</a:t>
            </a:r>
            <a:r>
              <a:rPr lang="en-GB" alt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their outstanding support</a:t>
            </a:r>
            <a:endParaRPr lang="en-GB" altLang="ko-KR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 for KI#1 and KI#3 are discussed and 6 CRs are approved, 1 LS out is sent to SA4. Two issues are still open: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KI#1:T</a:t>
            </a:r>
            <a:r>
              <a:rPr lang="en-GB" altLang="zh-CN" sz="1200" dirty="0"/>
              <a:t>he handling of the case the UE is not yet updated needs to be addressed.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KI#3: Whether and based on what criteria to trigger the reporting and the handling of the transition to CM-IDLE for UEs with PDU Sessions and the applicability to the CP CIOT optimization use cases are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 for KI#4,5,6 are not handled at this meeting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</a:t>
            </a:r>
            <a:r>
              <a:rPr lang="de-DE" altLang="zh-CN" sz="1600" b="1" dirty="0" smtClean="0"/>
              <a:t>Issues</a:t>
            </a:r>
            <a:r>
              <a:rPr lang="de-DE" altLang="zh-CN" sz="1600" dirty="0" smtClean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</a:t>
            </a:r>
            <a:r>
              <a:rPr lang="en-GB" altLang="zh-CN" sz="1200" dirty="0"/>
              <a:t> contentious issue </a:t>
            </a:r>
            <a:r>
              <a:rPr lang="en-GB" altLang="zh-CN" sz="1200" dirty="0" smtClean="0"/>
              <a:t>remains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400" b="1" dirty="0"/>
              <a:t>Focus of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SA2#159 will focus on CRs for KI#4, KI#5 and 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SA2#160 will focus on all key issues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079898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430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Network Slicing Phase</a:t>
                      </a:r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lang="en-US" sz="1200" b="1" kern="120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SP-220073</a:t>
                      </a:r>
                      <a:endParaRPr lang="en-US" sz="12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7718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SP-230104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80072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319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81300"/>
            <a:ext cx="8554481" cy="343902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11 CRs are approved, mainly about KI#4&amp;5, KI#3. </a:t>
            </a:r>
            <a:endParaRPr lang="en-US" altLang="de-DE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other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UL PDU set handling </a:t>
            </a:r>
            <a:r>
              <a:rPr lang="en-US" sz="1200" dirty="0" smtClean="0"/>
              <a:t>depends </a:t>
            </a:r>
            <a:r>
              <a:rPr lang="en-US" sz="1200" dirty="0"/>
              <a:t>on RAN WG’s progress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sz="1600" b="1" dirty="0">
                <a:cs typeface="+mn-ea"/>
                <a:sym typeface="+mn-ea"/>
              </a:rPr>
              <a:t>Focus of the Next Meeting (SA2#15</a:t>
            </a:r>
            <a:r>
              <a:rPr lang="en-US" altLang="de-DE" sz="1600" b="1" dirty="0">
                <a:cs typeface="+mn-ea"/>
                <a:sym typeface="+mn-ea"/>
              </a:rPr>
              <a:t>9</a:t>
            </a:r>
            <a:r>
              <a:rPr lang="de-DE" sz="1600" b="1" dirty="0">
                <a:cs typeface="+mn-ea"/>
                <a:sym typeface="+mn-ea"/>
              </a:rPr>
              <a:t>):</a:t>
            </a:r>
            <a:endParaRPr lang="de-DE" sz="1600" b="1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  <a:sym typeface="+mn-ea"/>
              </a:rPr>
              <a:t>CRs with corrections for TS 23.501/TS </a:t>
            </a:r>
            <a:r>
              <a:rPr lang="en-US" altLang="zh-CN" sz="1200" dirty="0" smtClean="0">
                <a:cs typeface="+mn-ea"/>
                <a:sym typeface="+mn-ea"/>
              </a:rPr>
              <a:t>23.502/TS 23.503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ym typeface="+mn-ea"/>
              </a:rPr>
              <a:t>LS triggered CRs</a:t>
            </a:r>
            <a:endParaRPr lang="en-US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07452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721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463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296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989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</a:t>
            </a:r>
            <a:r>
              <a:rPr lang="de-DE" altLang="de-DE" sz="1800" b="1" dirty="0" smtClean="0"/>
              <a:t>SA#100: </a:t>
            </a:r>
            <a:endParaRPr lang="de-DE" altLang="de-DE" sz="18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CR to TS 23.501 agreed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CRs to TS 23.502 agreed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None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/>
              <a:t>Maintenance</a:t>
            </a:r>
            <a:endParaRPr lang="en-US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786564"/>
              </p:ext>
            </p:extLst>
          </p:nvPr>
        </p:nvGraphicFramePr>
        <p:xfrm>
          <a:off x="138173" y="1312782"/>
          <a:ext cx="8810067" cy="132379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0308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261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333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200" b="1" i="0" u="none" strike="noStrike" kern="120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2023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7926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981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3038474"/>
            <a:ext cx="8554481" cy="318185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30 contributions were submitted to #158 and 22 contributions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Times New Roman" panose="02020603050405020304"/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Times New Roman" panose="02020603050405020304"/>
              </a:rPr>
              <a:t>The remained editor’s notes were all resolved and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Times New Roman" panose="02020603050405020304"/>
              </a:rPr>
              <a:t>MF services and IMS AS </a:t>
            </a:r>
            <a:r>
              <a:rPr lang="en-US" altLang="zh-CN" sz="1200" dirty="0" smtClean="0">
                <a:cs typeface="Times New Roman" panose="02020603050405020304"/>
              </a:rPr>
              <a:t>services </a:t>
            </a:r>
            <a:r>
              <a:rPr lang="en-US" altLang="zh-CN" sz="1200" dirty="0">
                <a:cs typeface="Times New Roman" panose="02020603050405020304"/>
              </a:rPr>
              <a:t>were updated </a:t>
            </a:r>
            <a:endParaRPr lang="en-GB" altLang="zh-CN" sz="1200" dirty="0"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cs typeface="Times New Roman" panose="02020603050405020304"/>
              </a:rPr>
              <a:t>DC procedures were </a:t>
            </a:r>
            <a:r>
              <a:rPr lang="en-GB" altLang="zh-CN" sz="1200" dirty="0" smtClean="0">
                <a:cs typeface="Times New Roman" panose="02020603050405020304"/>
              </a:rPr>
              <a:t>updated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None</a:t>
            </a: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Correction and editorial changes are needed</a:t>
            </a: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6643135"/>
              </p:ext>
            </p:extLst>
          </p:nvPr>
        </p:nvGraphicFramePr>
        <p:xfrm>
          <a:off x="138173" y="1312782"/>
          <a:ext cx="8810067" cy="145746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313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SP-220288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62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1261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(15/29)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66484"/>
            <a:ext cx="8554481" cy="328530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following Cat-F CRs approved as part of the maintenance work: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1 CR agreed with clarifications on the Redundant Steering Mode (S2-2309156)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4 CRs agreed with corrections and clarifications on the non-3GPP access switching (S2-2309467, 8850, 9468, 8852)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1 CR agreed on removing the UE capability report on non-3GPP access leg over EPC (S2-2308849)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5 CRs agreed with minor clarifications and editorial changes (S2-2309847, 9870, 9471, 9472, 9848</a:t>
            </a:r>
            <a:r>
              <a:rPr lang="en-US" sz="1200" kern="0" dirty="0" smtClean="0"/>
              <a:t>)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kern="0" dirty="0">
                <a:ea typeface="+mn-ea"/>
                <a:cs typeface="+mn-cs"/>
              </a:rPr>
              <a:t>RAN impacts and dependencies:</a:t>
            </a:r>
            <a:endParaRPr lang="de-DE" sz="16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 smtClean="0"/>
              <a:t>None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  <a:endParaRPr lang="en-US" altLang="zh-CN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5984567"/>
              </p:ext>
            </p:extLst>
          </p:nvPr>
        </p:nvGraphicFramePr>
        <p:xfrm>
          <a:off x="138173" y="1312781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06155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SP-221334</a:t>
                      </a:r>
                      <a:endParaRPr lang="en-US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018488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9" y="2803358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Not on the agenda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cs typeface="+mn-ea"/>
                <a:sym typeface="+mn-ea"/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183122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358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5385">
                <a:tc>
                  <a:txBody>
                    <a:bodyPr/>
                    <a:lstStyle/>
                    <a:p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992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681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TUs used for maintenance in SA2#158.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42 documents were submitted, of which 35 were handled.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completed, with 24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9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14 CRs </a:t>
            </a:r>
            <a:r>
              <a:rPr lang="en-US" altLang="ko-KR" sz="1200" dirty="0" smtClean="0"/>
              <a:t>approved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None.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More corrections are expected on KI#1, offline work will take place so that they are completed in next session (November 2023</a:t>
            </a:r>
            <a:r>
              <a:rPr lang="de-DE" altLang="zh-CN" sz="1200" dirty="0" smtClean="0"/>
              <a:t>).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966309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2862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302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398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altLang="zh-CN" sz="1200" b="1" i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16430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82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75856"/>
            <a:ext cx="8554481" cy="34444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10 CRs agreed to TS </a:t>
            </a:r>
            <a:r>
              <a:rPr lang="en-US" altLang="zh-CN" sz="1200" dirty="0" smtClean="0"/>
              <a:t>23.501/2/3</a:t>
            </a: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</a:t>
            </a:r>
            <a:endParaRPr lang="en-GB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635094"/>
              </p:ext>
            </p:extLst>
          </p:nvPr>
        </p:nvGraphicFramePr>
        <p:xfrm>
          <a:off x="138173" y="1312782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2159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06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SP-211634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76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 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SP-230107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0922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573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(19/29)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28900"/>
            <a:ext cx="8554481" cy="35914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1 CR to TS 23.501 agreed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757832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74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661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366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80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(20/29)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 smtClean="0"/>
              <a:t>Not on the agenda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 smtClean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 smtClean="0"/>
              <a:t>Next </a:t>
            </a:r>
            <a:r>
              <a:rPr lang="de-DE" sz="1400" b="1" kern="0" dirty="0"/>
              <a:t>steps</a:t>
            </a:r>
            <a:r>
              <a:rPr lang="de-DE" sz="1400" b="1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 smtClean="0"/>
              <a:t>Maintenance</a:t>
            </a: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2846738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18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3455">
                <a:tc>
                  <a:txBody>
                    <a:bodyPr/>
                    <a:lstStyle/>
                    <a:p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noProof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</a:t>
                      </a:r>
                      <a:r>
                        <a:rPr lang="en-US" sz="1200" b="1" kern="1200" noProof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SP-230367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85248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3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2600" y="1307592"/>
            <a:ext cx="8229600" cy="4892836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ko-KR" sz="1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#158</a:t>
            </a:r>
            <a:r>
              <a:rPr lang="en-US" altLang="de-DE" sz="1800" u="sng" dirty="0">
                <a:latin typeface="Arial" panose="020B0604020202020204" pitchFamily="34" charset="0"/>
              </a:rPr>
              <a:t> </a:t>
            </a:r>
            <a:r>
              <a:rPr lang="en-US" altLang="de-DE" sz="1200" u="sng" dirty="0">
                <a:latin typeface="Arial" panose="020B0604020202020204" pitchFamily="34" charset="0"/>
              </a:rPr>
              <a:t>(</a:t>
            </a:r>
            <a:r>
              <a:rPr lang="en-GB" altLang="de-DE" sz="1200" u="sng" dirty="0">
                <a:latin typeface="Arial" panose="020B0604020202020204" pitchFamily="34" charset="0"/>
              </a:rPr>
              <a:t>21 - 25 August 2023, Goteborg, Sweden</a:t>
            </a:r>
            <a:r>
              <a:rPr lang="en-US" altLang="de-DE" sz="1200" u="sng" dirty="0">
                <a:latin typeface="Arial" panose="020B0604020202020204" pitchFamily="34" charset="0"/>
              </a:rPr>
              <a:t>)</a:t>
            </a:r>
            <a:r>
              <a:rPr lang="en-US" altLang="de-DE" sz="1400" u="sng" dirty="0">
                <a:latin typeface="Arial" panose="020B0604020202020204" pitchFamily="34" charset="0"/>
              </a:rPr>
              <a:t>:</a:t>
            </a:r>
            <a:endParaRPr lang="en-US" altLang="de-DE" sz="1800" u="sng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292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#158</a:t>
            </a:r>
            <a:b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</a:b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95</a:t>
            </a:r>
            <a:r>
              <a:rPr lang="en-GB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1660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(</a:t>
            </a:r>
            <a:r>
              <a:rPr lang="en-GB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467 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solidFill>
                  <a:srgbClr val="2A6EA8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were not handled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1308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89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24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39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255</a:t>
            </a:r>
            <a:r>
              <a:rPr lang="de-DE" altLang="ko-KR" sz="1400" dirty="0">
                <a:solidFill>
                  <a:srgbClr val="0000FF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(of which 1 CR was later postponed, as written to incorrect TS)</a:t>
            </a: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8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969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01 September 2023</a:t>
            </a:r>
          </a:p>
        </p:txBody>
      </p:sp>
    </p:spTree>
    <p:extLst>
      <p:ext uri="{BB962C8B-B14F-4D97-AF65-F5344CB8AC3E}">
        <p14:creationId xmlns:p14="http://schemas.microsoft.com/office/powerpoint/2010/main" val="2689846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(21/29)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93759" y="2724150"/>
            <a:ext cx="8554481" cy="32485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 smtClean="0"/>
              <a:t>Not on the agenda</a:t>
            </a: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0676849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noProof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SP-230108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4675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(22/29)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943224"/>
            <a:ext cx="8554481" cy="327710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Not on the agenda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4283200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002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SP-220647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1821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</a:t>
                      </a:r>
                      <a:r>
                        <a:rPr lang="en-US" altLang="zh-CN" sz="12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dirty="0">
                          <a:solidFill>
                            <a:schemeClr val="bg1"/>
                          </a:solidFill>
                        </a:rPr>
                        <a:t>SP-221335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04594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16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(23/29)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95600"/>
            <a:ext cx="8554481" cy="332472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32 </a:t>
            </a:r>
            <a:r>
              <a:rPr lang="en-US" altLang="de-DE" sz="1200" dirty="0">
                <a:sym typeface="+mn-ea"/>
              </a:rPr>
              <a:t>CRs are agreed, 7 CRs are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ym typeface="+mn-ea"/>
              </a:rPr>
              <a:t>3 CRs are noted and</a:t>
            </a:r>
            <a:r>
              <a:rPr lang="en-US" sz="1200" dirty="0">
                <a:sym typeface="+mn-ea"/>
              </a:rPr>
              <a:t> 4 </a:t>
            </a:r>
            <a:r>
              <a:rPr lang="en-US" altLang="de-DE" sz="1200" dirty="0">
                <a:sym typeface="+mn-ea"/>
              </a:rPr>
              <a:t>CRs are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</a:t>
            </a:r>
            <a:r>
              <a:rPr lang="en-US" altLang="zh-CN" sz="1200" dirty="0">
                <a:sym typeface="+mn-ea"/>
              </a:rPr>
              <a:t> LS IN </a:t>
            </a:r>
            <a:r>
              <a:rPr lang="en-US" sz="1200" dirty="0">
                <a:sym typeface="+mn-ea"/>
              </a:rPr>
              <a:t>is replied to CT3, 1 LS OUT is agreed and 1 LS OUT is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DP is not handled, 1</a:t>
            </a:r>
            <a:r>
              <a:rPr lang="en-US" altLang="zh-CN" sz="1200" dirty="0">
                <a:sym typeface="+mn-ea"/>
              </a:rPr>
              <a:t> LS IN is</a:t>
            </a:r>
            <a:r>
              <a:rPr lang="en-US" sz="1200" dirty="0">
                <a:sym typeface="+mn-ea"/>
              </a:rPr>
              <a:t> postponed and 1 LS OUT is not handled</a:t>
            </a:r>
            <a:r>
              <a:rPr lang="en-US" altLang="de-DE" sz="1200" dirty="0"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29 contributions could not be </a:t>
            </a:r>
            <a:r>
              <a:rPr lang="en-US" altLang="de-DE" sz="1200" dirty="0" smtClean="0">
                <a:sym typeface="+mn-ea"/>
              </a:rPr>
              <a:t>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SA2 work on all key issues are completed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1261250"/>
              </p:ext>
            </p:extLst>
          </p:nvPr>
        </p:nvGraphicFramePr>
        <p:xfrm>
          <a:off x="138173" y="1312783"/>
          <a:ext cx="8810067" cy="12441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4917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200" b="1" kern="1200" baseline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8335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200" b="1" kern="1200" baseline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4634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0889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(24/29)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9519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CT1 LS on periodic attempts for re-selection to a higher priority SNPN when access for localized services in SNPN is enabled was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Disagreements on SA2 responsibilities of specifying SNPN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from SA3 on NSWO support in SNPN using CH AAA server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SA3 asking SA2 for feedback on an NSWO authentication option not available in 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on SNPN N3IWF FQDN terminology alignment with stage 3 (to resolve Editor’s notes)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on SNPN Identifier based N3IWF FQDN sent to CT4, related to above postponed CR as to get CT4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23.501 CR approved on equivalent SNPN used by the UE for Localized Services (resolving Editor’s note)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23.501 CR approved on Method for exchange info to determine SNPN selection (resolving Editor’s note)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~21 CRs at SA2#158 not handled due to lack of 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Editor’s notes remaining related to SNPN N3IWF FQDNs (CT4 dependency)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+mn-ea"/>
                <a:cs typeface="+mn-cs"/>
              </a:rPr>
              <a:t>RAN </a:t>
            </a:r>
            <a:r>
              <a:rPr lang="en-US" sz="1600" b="1" dirty="0">
                <a:ea typeface="+mn-ea"/>
                <a:cs typeface="+mn-cs"/>
              </a:rPr>
              <a:t>impacts and </a:t>
            </a:r>
            <a:r>
              <a:rPr lang="en-US" sz="1600" b="1" dirty="0" smtClean="0">
                <a:ea typeface="+mn-ea"/>
                <a:cs typeface="+mn-cs"/>
              </a:rPr>
              <a:t>other dependencies</a:t>
            </a:r>
            <a:r>
              <a:rPr lang="en-US" sz="1600" b="1" dirty="0">
                <a:ea typeface="+mn-ea"/>
                <a:cs typeface="+mn-cs"/>
              </a:rPr>
              <a:t>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 identified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SA3 impacts identified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 smtClean="0"/>
              <a:t>Next </a:t>
            </a:r>
            <a:r>
              <a:rPr lang="de-DE" sz="1600" b="1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406472"/>
              </p:ext>
            </p:extLst>
          </p:nvPr>
        </p:nvGraphicFramePr>
        <p:xfrm>
          <a:off x="138173" y="1312782"/>
          <a:ext cx="8810067" cy="109538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4438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Enhanced support of Non-Public Networks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SP-220418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022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</a:rPr>
                        <a:t>SP-230096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4400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4574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(25/29)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719674"/>
            <a:ext cx="8554481" cy="3500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It’s currently under maintenance. At SA2#158, 36 papers were submitted, 8 CRs were </a:t>
            </a:r>
            <a:r>
              <a:rPr lang="en-US" altLang="de-DE" sz="1200" kern="0" dirty="0" smtClean="0"/>
              <a:t>approved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Since SA#100, 36 papers were submitted, 8 CRs were </a:t>
            </a:r>
            <a:r>
              <a:rPr lang="en-US" altLang="de-DE" sz="1200" kern="0" dirty="0" smtClean="0"/>
              <a:t>approved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KI#1(URSP in VPLMN):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10 CRs were submitted, 8 CRs were approved with merging 2 </a:t>
            </a:r>
            <a:r>
              <a:rPr lang="en-US" altLang="zh-CN" sz="1100" kern="0" dirty="0" smtClean="0"/>
              <a:t>others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KI#2</a:t>
            </a:r>
            <a:r>
              <a:rPr lang="de-DE" altLang="de-DE" sz="12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200" b="1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16 papers were submitted, but no paper was handled due to lack of session </a:t>
            </a:r>
            <a:r>
              <a:rPr lang="en-US" altLang="zh-CN" sz="1100" kern="0" dirty="0" smtClean="0"/>
              <a:t>time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KI#3(Provision consistent URSP to UE across 5GS and EPS):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10 papers were submitted, but no paper was handled due to lack of session </a:t>
            </a:r>
            <a:r>
              <a:rPr lang="en-US" altLang="zh-CN" sz="1100" kern="0" dirty="0" smtClean="0"/>
              <a:t>time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KI#4(Support standardized and operator-specific traffic categories in URSP):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No paper was submitted</a:t>
            </a: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883135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52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9940">
                <a:tc>
                  <a:txBody>
                    <a:bodyPr/>
                    <a:lstStyle/>
                    <a:p>
                      <a:r>
                        <a:rPr lang="en-US" altLang="zh-CN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3935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3863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(26/29)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914650"/>
            <a:ext cx="8554481" cy="333714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No input documents</a:t>
            </a:r>
            <a:endParaRPr lang="en-US" sz="11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51743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45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SP-220415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910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48157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058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(27/29)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600" b="1" kern="0" dirty="0">
                <a:ea typeface="+mn-ea"/>
                <a:cs typeface="+mn-cs"/>
              </a:rPr>
              <a:t>Progress since </a:t>
            </a:r>
            <a:r>
              <a:rPr lang="de-DE" altLang="de-DE" sz="1600" b="1" kern="0" dirty="0" smtClean="0">
                <a:ea typeface="+mn-ea"/>
                <a:cs typeface="+mn-cs"/>
              </a:rPr>
              <a:t>SA#100:</a:t>
            </a:r>
            <a:endParaRPr lang="de-DE" altLang="de-DE" sz="1600" b="1" kern="0" dirty="0">
              <a:solidFill>
                <a:srgbClr val="FF0000"/>
              </a:solidFill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Not on the agenda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b="1" kern="0" dirty="0">
                <a:ea typeface="+mn-ea"/>
                <a:cs typeface="+mn-cs"/>
              </a:rPr>
              <a:t>RAN impacts and dependencies:</a:t>
            </a:r>
            <a:endParaRPr lang="de-DE" sz="16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 smtClean="0"/>
              <a:t>None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  <a:endParaRPr lang="en-US" altLang="zh-CN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3596094"/>
              </p:ext>
            </p:extLst>
          </p:nvPr>
        </p:nvGraphicFramePr>
        <p:xfrm>
          <a:off x="138173" y="1312781"/>
          <a:ext cx="8810067" cy="118651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49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 on 5GS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1200" b="1" i="0" u="none" strike="noStrike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lang="en-US" sz="1200" b="1" i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9202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222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(28/29)</a:t>
            </a:r>
            <a:endParaRPr lang="de-DE" altLang="de-DE" b="1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669720"/>
            <a:ext cx="8554481" cy="355060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SA#100: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 smtClean="0"/>
              <a:t>Not on the agenda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 smtClean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Maintenance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5604099"/>
              </p:ext>
            </p:extLst>
          </p:nvPr>
        </p:nvGraphicFramePr>
        <p:xfrm>
          <a:off x="138173" y="1312782"/>
          <a:ext cx="8810067" cy="113206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773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Seamless UE context recovery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Seamless UE context recovery</a:t>
                      </a:r>
                      <a:endParaRPr lang="de-DE" sz="12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367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81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/>
              <a:t>2.5) </a:t>
            </a:r>
            <a:r>
              <a:rPr lang="en-GB" altLang="en-US" b="1"/>
              <a:t>Rel-18 Study/Work (29/29)</a:t>
            </a:r>
            <a:endParaRPr lang="de-DE" altLang="de-DE" b="1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777671"/>
              </p:ext>
            </p:extLst>
          </p:nvPr>
        </p:nvGraphicFramePr>
        <p:xfrm>
          <a:off x="369621" y="1883664"/>
          <a:ext cx="8634197" cy="430791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259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48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88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12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35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706163">
                  <a:extLst>
                    <a:ext uri="{9D8B030D-6E8A-4147-A177-3AD203B41FA5}">
                      <a16:colId xmlns="" xmlns:a16="http://schemas.microsoft.com/office/drawing/2014/main" val="1556240109"/>
                    </a:ext>
                  </a:extLst>
                </a:gridCol>
              </a:tblGrid>
              <a:tr h="44990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TEI18_SDNAEPC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Secondary DN authentication and authorization in EPS IWK case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SP-220798</a:t>
                      </a:r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 agreed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TEI18_MLR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SP-220795</a:t>
                      </a:r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23.273 agreed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7240751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1"/>
                          </a:solidFill>
                        </a:rPr>
                        <a:t>SP-220793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23.287 agreed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048387"/>
                  </a:ext>
                </a:extLst>
              </a:tr>
              <a:tr h="557959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TEI18_SLAMUP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Spending Limits for AM and UE Policies in the 5GC </a:t>
                      </a:r>
                      <a:endParaRPr lang="de-DE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% -&gt; 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</a:rPr>
                        <a:t>SP-220794</a:t>
                      </a:r>
                      <a:endParaRPr lang="en-US" sz="10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0" dirty="0"/>
                        <a:t>1 CR </a:t>
                      </a:r>
                      <a:r>
                        <a:rPr lang="en-US" altLang="zh-CN" sz="1000" kern="0" dirty="0" smtClean="0"/>
                        <a:t> to TS 23.502</a:t>
                      </a:r>
                      <a:r>
                        <a:rPr lang="en-US" altLang="zh-CN" sz="1000" kern="0" baseline="0" dirty="0" smtClean="0"/>
                        <a:t> agreed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6883106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TEI18_ADEE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1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Enhancement of Application Detection Event Exposure</a:t>
                      </a:r>
                      <a:endParaRPr lang="en-US" altLang="en-GB" sz="1000" b="1" kern="120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SP-220796</a:t>
                      </a:r>
                    </a:p>
                    <a:p>
                      <a:pPr algn="ctr"/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0535587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TEI18_IPv6PD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/>
                        <a:t>General Support of IPv6 Prefix Delegation </a:t>
                      </a:r>
                      <a:endParaRPr lang="de-DE" sz="10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fontAlgn="b" latinLnBrk="0" hangingPunct="1"/>
                      <a:endParaRPr kumimoji="0" lang="en-US" sz="10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SP-220797</a:t>
                      </a:r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endParaRPr lang="en-US" sz="10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6171638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TEI18_DCAMP_Ph2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Dynamically Changing AM Policies in the 5GC Phase 2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SP-230102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change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70386">
                <a:tc>
                  <a:txBody>
                    <a:bodyPr/>
                    <a:lstStyle/>
                    <a:p>
                      <a:r>
                        <a:rPr kumimoji="0" lang="en-US" sz="10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eNSAC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118800" marR="1188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</a:t>
                      </a: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-&gt; 100%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SP-230113</a:t>
                      </a: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smtClean="0"/>
                        <a:t>2 CRs to TS 23.501</a:t>
                      </a:r>
                      <a:r>
                        <a:rPr lang="en-US" altLang="zh-CN" sz="1000" kern="0" baseline="0" dirty="0" smtClean="0"/>
                        <a:t> agreed</a:t>
                      </a:r>
                      <a:endParaRPr kumimoji="0" lang="en-US" sz="10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 smtClean="0"/>
                        <a:t>2 CRs to TS 23.502</a:t>
                      </a:r>
                      <a:r>
                        <a:rPr lang="en-US" altLang="zh-CN" sz="1000" kern="0" baseline="0" dirty="0" smtClean="0"/>
                        <a:t> agreed</a:t>
                      </a:r>
                      <a:endParaRPr kumimoji="0" lang="en-US" sz="10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848658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369621" y="1371600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TEI18 mini WIDs.</a:t>
            </a:r>
            <a:endParaRPr lang="de-DE" altLang="de-DE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746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b="1" i="1" dirty="0" smtClean="0"/>
              <a:t>2.6</a:t>
            </a:r>
            <a:r>
              <a:rPr lang="en-GB" sz="1800" b="1" i="1" dirty="0"/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  <a:endParaRPr lang="en-GB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45111" y="380792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/>
              <a:t>1) General Aspects (4/7)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=""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25154" y="720960"/>
          <a:ext cx="8646417" cy="5581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04877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2.6) IETF </a:t>
            </a:r>
            <a:r>
              <a:rPr lang="en-GB" altLang="de-DE" b="1" dirty="0"/>
              <a:t>and External SDO Normative Reference Update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/>
          </a:p>
          <a:p>
            <a:pPr eaLnBrk="1" hangingPunct="1"/>
            <a:endParaRPr lang="en-US" altLang="de-DE" sz="2400"/>
          </a:p>
          <a:p>
            <a:pPr>
              <a:buFontTx/>
              <a:buNone/>
            </a:pPr>
            <a:endParaRPr lang="en-US" altLang="de-DE"/>
          </a:p>
          <a:p>
            <a:pPr eaLnBrk="1" hangingPunct="1">
              <a:buFontTx/>
              <a:buNone/>
            </a:pPr>
            <a:endParaRPr lang="en-US" altLang="de-DE"/>
          </a:p>
          <a:p>
            <a:pPr eaLnBrk="1" hangingPunct="1"/>
            <a:endParaRPr lang="en-GB" alt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/>
              <a:t>None. </a:t>
            </a:r>
          </a:p>
          <a:p>
            <a:pPr eaLnBrk="1" hangingPunct="1">
              <a:defRPr/>
            </a:pPr>
            <a:endParaRPr lang="en-GB" sz="1600" kern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9973" y="4091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364899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2000" dirty="0" smtClean="0"/>
              <a:t>Pre-Release 18 maintenance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5 TU’s allocated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/>
              <a:t> </a:t>
            </a:r>
            <a:r>
              <a:rPr lang="en-US" sz="1800" dirty="0" smtClean="0"/>
              <a:t>Around 170 input documents, handled around 140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sz="2000" dirty="0" smtClean="0"/>
              <a:t>Release 18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All </a:t>
            </a:r>
            <a:r>
              <a:rPr lang="en-US" sz="1800" dirty="0"/>
              <a:t>Rel-18 study items </a:t>
            </a:r>
            <a:r>
              <a:rPr lang="en-US" sz="1800" dirty="0" smtClean="0"/>
              <a:t>were declared 100% complete in the last plenary </a:t>
            </a:r>
            <a:endParaRPr lang="en-US" sz="1800" dirty="0"/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Maintenance work started in the August meeting (SA2#158)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Plan to limit to 16 Work Items on the agenda per meeting to facilitate scheduling and avoidance of clashes</a:t>
            </a:r>
            <a:endParaRPr lang="en-US" sz="1600" dirty="0" smtClean="0"/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22 TU’s allocated (2 more than planned)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Around 800 input documents, handled around 450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Many rapporteurs requested additional sessions during the week, but it was not possible to allocate more</a:t>
            </a:r>
            <a:endParaRPr lang="en-GB" sz="1800" dirty="0"/>
          </a:p>
          <a:p>
            <a:pPr lvl="1" eaLnBrk="1" hangingPunct="1">
              <a:spcBef>
                <a:spcPts val="600"/>
              </a:spcBef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364899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2000" dirty="0" smtClean="0"/>
              <a:t>Release 19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3 Plenary sessions spent on Rel-19 SID discussions – focused mainly on the 7 topics targeted for September submission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In addition &gt; 12 drafting sessions during the week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Unable to agree any of the SIDs, but they were given the status “endorsed as the basis for further work”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Table of TU estimates per SID follows on the next slide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The majority of the SIDs had TU estimates at or over the maximum of 14, and collectively they total 111 TU’s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The agreement in SA#100 was that the total for these topics should be no more than 50% of the release budget, i.e. 67</a:t>
            </a:r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800" dirty="0" smtClean="0"/>
              <a:t>Significant down-scoping of many of them is therefore required</a:t>
            </a:r>
            <a:endParaRPr lang="en-GB" sz="1800" dirty="0"/>
          </a:p>
          <a:p>
            <a:pPr lvl="1" eaLnBrk="1" hangingPunct="1">
              <a:spcBef>
                <a:spcPts val="600"/>
              </a:spcBef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922351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88950" y="88900"/>
            <a:ext cx="6827838" cy="1143000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54000" y="1232208"/>
            <a:ext cx="8364899" cy="5042211"/>
          </a:xfrm>
        </p:spPr>
        <p:txBody>
          <a:bodyPr/>
          <a:lstStyle/>
          <a:p>
            <a:pPr eaLnBrk="1" hangingPunct="1">
              <a:spcBef>
                <a:spcPts val="300"/>
              </a:spcBef>
              <a:defRPr/>
            </a:pPr>
            <a:r>
              <a:rPr lang="en-US" sz="2000" dirty="0" smtClean="0"/>
              <a:t>Release 19</a:t>
            </a:r>
          </a:p>
          <a:p>
            <a:pPr lvl="1" eaLnBrk="1" hangingPunct="1">
              <a:spcBef>
                <a:spcPts val="300"/>
              </a:spcBef>
              <a:defRPr/>
            </a:pPr>
            <a:endParaRPr lang="en-US" sz="16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6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6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/>
          </a:p>
          <a:p>
            <a:pPr lvl="1" eaLnBrk="1" hangingPunct="1">
              <a:spcBef>
                <a:spcPts val="300"/>
              </a:spcBef>
              <a:defRPr/>
            </a:pPr>
            <a:endParaRPr lang="en-US" sz="1400" dirty="0" smtClean="0"/>
          </a:p>
          <a:p>
            <a:pPr lvl="1" eaLnBrk="1" hangingPunct="1">
              <a:spcBef>
                <a:spcPts val="300"/>
              </a:spcBef>
              <a:defRPr/>
            </a:pPr>
            <a:r>
              <a:rPr lang="en-US" sz="1200" dirty="0" smtClean="0"/>
              <a:t>Reminder of the </a:t>
            </a:r>
            <a:r>
              <a:rPr lang="en-US" sz="1200" dirty="0"/>
              <a:t>TU budget estimate for Rel-19 </a:t>
            </a:r>
            <a:r>
              <a:rPr lang="en-US" sz="1200" dirty="0" smtClean="0"/>
              <a:t>endorsed </a:t>
            </a:r>
            <a:r>
              <a:rPr lang="en-US" sz="1200" dirty="0"/>
              <a:t>in </a:t>
            </a:r>
            <a:r>
              <a:rPr lang="en-US" sz="1200" dirty="0" smtClean="0"/>
              <a:t>April in </a:t>
            </a:r>
            <a:r>
              <a:rPr lang="en-US" sz="1200" b="1" dirty="0" smtClean="0"/>
              <a:t>S2-2308264</a:t>
            </a:r>
            <a:r>
              <a:rPr lang="en-US" sz="1200" dirty="0" smtClean="0"/>
              <a:t> </a:t>
            </a:r>
            <a:endParaRPr lang="en-US" sz="1200" dirty="0"/>
          </a:p>
          <a:p>
            <a:pPr lvl="2"/>
            <a:r>
              <a:rPr lang="en-US" sz="1100" dirty="0"/>
              <a:t>The Max number of TUs available for Rel-19 SIs/WIs is estimated to be = </a:t>
            </a:r>
            <a:r>
              <a:rPr lang="en-US" sz="1100" b="1" dirty="0">
                <a:solidFill>
                  <a:srgbClr val="FF0000"/>
                </a:solidFill>
              </a:rPr>
              <a:t>134 TUs </a:t>
            </a:r>
            <a:r>
              <a:rPr lang="en-US" sz="1100" b="1" dirty="0" smtClean="0">
                <a:solidFill>
                  <a:srgbClr val="FF0000"/>
                </a:solidFill>
              </a:rPr>
              <a:t> </a:t>
            </a:r>
            <a:r>
              <a:rPr lang="en-US" sz="1100" b="1" dirty="0" smtClean="0">
                <a:solidFill>
                  <a:schemeClr val="accent1"/>
                </a:solidFill>
              </a:rPr>
              <a:t>[&lt; 50% for the first package]</a:t>
            </a:r>
            <a:endParaRPr lang="en-US" sz="1100" b="1" dirty="0">
              <a:solidFill>
                <a:schemeClr val="accent1"/>
              </a:solidFill>
            </a:endParaRPr>
          </a:p>
          <a:p>
            <a:pPr lvl="2"/>
            <a:r>
              <a:rPr lang="en-US" sz="1100" dirty="0"/>
              <a:t>The recommended maximum number of Rel-19 SIs/WIs = </a:t>
            </a:r>
            <a:r>
              <a:rPr lang="en-US" sz="1100" b="1" dirty="0">
                <a:solidFill>
                  <a:srgbClr val="FF0000"/>
                </a:solidFill>
              </a:rPr>
              <a:t>10 - 14 SIDs/WIDs</a:t>
            </a:r>
          </a:p>
          <a:p>
            <a:pPr lvl="2"/>
            <a:r>
              <a:rPr lang="en-US" sz="1100" dirty="0"/>
              <a:t>The recommended maximum TUs for any Rel-19 SI/WI = </a:t>
            </a:r>
            <a:r>
              <a:rPr lang="en-US" sz="1100" b="1" dirty="0">
                <a:solidFill>
                  <a:srgbClr val="FF0000"/>
                </a:solidFill>
              </a:rPr>
              <a:t>14 </a:t>
            </a:r>
            <a:r>
              <a:rPr lang="en-US" sz="1100" b="1" dirty="0" smtClean="0">
                <a:solidFill>
                  <a:srgbClr val="FF0000"/>
                </a:solidFill>
              </a:rPr>
              <a:t>TUs</a:t>
            </a:r>
            <a:endParaRPr lang="en-US" sz="2800" dirty="0"/>
          </a:p>
          <a:p>
            <a:pPr marL="457200" lvl="1" indent="0" eaLnBrk="1" hangingPunct="1">
              <a:spcBef>
                <a:spcPts val="600"/>
              </a:spcBef>
              <a:buNone/>
              <a:defRPr/>
            </a:pPr>
            <a:endParaRPr lang="en-GB" sz="1600" dirty="0">
              <a:solidFill>
                <a:srgbClr val="FF0000"/>
              </a:solidFill>
            </a:endParaRPr>
          </a:p>
          <a:p>
            <a:pPr lvl="1" eaLnBrk="1" hangingPunct="1">
              <a:spcBef>
                <a:spcPts val="600"/>
              </a:spcBef>
              <a:defRPr/>
            </a:pPr>
            <a:endParaRPr lang="en-US" sz="1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659271"/>
              </p:ext>
            </p:extLst>
          </p:nvPr>
        </p:nvGraphicFramePr>
        <p:xfrm>
          <a:off x="530579" y="1654583"/>
          <a:ext cx="8088320" cy="3474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3581"/>
                <a:gridCol w="927323"/>
                <a:gridCol w="901564"/>
                <a:gridCol w="978841"/>
                <a:gridCol w="747011"/>
              </a:tblGrid>
              <a:tr h="41567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TU estimates per SID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Work Tasks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Study TU’s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Normative</a:t>
                      </a:r>
                      <a:r>
                        <a:rPr lang="en-US" sz="1100" baseline="0" dirty="0" smtClean="0"/>
                        <a:t> TU’s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Total TU’s</a:t>
                      </a:r>
                      <a:endParaRPr lang="en-US" sz="1100" dirty="0"/>
                    </a:p>
                  </a:txBody>
                  <a:tcPr/>
                </a:tc>
              </a:tr>
              <a:tr h="41567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5GS Enhancement for Energy Efficiency and Energy Saving as Service Criteria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6.5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6.5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13</a:t>
                      </a:r>
                      <a:endParaRPr lang="en-US" sz="1100" dirty="0"/>
                    </a:p>
                  </a:txBody>
                  <a:tcPr/>
                </a:tc>
              </a:tr>
              <a:tr h="25915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Integration of satellite components in the 5G architecture Phase III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</a:t>
                      </a:r>
                      <a:endParaRPr lang="en-US" sz="1100" dirty="0"/>
                    </a:p>
                  </a:txBody>
                  <a:tcPr/>
                </a:tc>
              </a:tr>
              <a:tr h="24940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Architecture enhancement for XRM Ph2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</a:t>
                      </a:r>
                      <a:endParaRPr lang="en-US" sz="1100" dirty="0"/>
                    </a:p>
                  </a:txBody>
                  <a:tcPr/>
                </a:tc>
              </a:tr>
              <a:tr h="41567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5GS Enhanced Support for Artificial Intelligence (AI)/Machine Learning (ML)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3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</a:t>
                      </a:r>
                      <a:endParaRPr lang="en-US" sz="1100" dirty="0"/>
                    </a:p>
                  </a:txBody>
                  <a:tcPr/>
                </a:tc>
              </a:tr>
              <a:tr h="41567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Architecture support of Ambient power-enabled Internet of Things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24</a:t>
                      </a:r>
                      <a:endParaRPr lang="en-US" sz="1100" dirty="0"/>
                    </a:p>
                  </a:txBody>
                  <a:tcPr/>
                </a:tc>
              </a:tr>
              <a:tr h="41567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System architecture for next generation real time communication services phase 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9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16</a:t>
                      </a:r>
                      <a:endParaRPr lang="en-US" sz="1100" dirty="0"/>
                    </a:p>
                  </a:txBody>
                  <a:tcPr/>
                </a:tc>
              </a:tr>
              <a:tr h="24940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MPS for IMS Messaging and SMS services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/>
                </a:tc>
              </a:tr>
              <a:tr h="24940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Multi-Access (Dual 3GPP + ATSSS Enhancements)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7.25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6.75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14</a:t>
                      </a:r>
                      <a:endParaRPr lang="en-US" sz="1100" dirty="0"/>
                    </a:p>
                  </a:txBody>
                  <a:tcPr/>
                </a:tc>
              </a:tr>
              <a:tr h="337157"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Total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58.75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52.25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/>
                        <a:t>111</a:t>
                      </a:r>
                      <a:endParaRPr lang="en-US" sz="11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9444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4504" y="44729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Revised SID/WID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de-DE" sz="2000" dirty="0" smtClean="0">
                <a:solidFill>
                  <a:srgbClr val="FF0000"/>
                </a:solidFill>
              </a:rPr>
              <a:t>None</a:t>
            </a:r>
            <a:endParaRPr lang="de-DE" sz="2000" dirty="0">
              <a:solidFill>
                <a:srgbClr val="FF0000"/>
              </a:solidFill>
            </a:endParaRPr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467811"/>
              </p:ext>
            </p:extLst>
          </p:nvPr>
        </p:nvGraphicFramePr>
        <p:xfrm>
          <a:off x="659800" y="2835156"/>
          <a:ext cx="8059104" cy="750051"/>
        </p:xfrm>
        <a:graphic>
          <a:graphicData uri="http://schemas.openxmlformats.org/drawingml/2006/table">
            <a:tbl>
              <a:tblPr firstRow="1" firstCol="1" bandRow="1"/>
              <a:tblGrid>
                <a:gridCol w="867728">
                  <a:extLst>
                    <a:ext uri="{9D8B030D-6E8A-4147-A177-3AD203B41FA5}">
                      <a16:colId xmlns="" xmlns:a16="http://schemas.microsoft.com/office/drawing/2014/main" val="1465809038"/>
                    </a:ext>
                  </a:extLst>
                </a:gridCol>
                <a:gridCol w="885825">
                  <a:extLst>
                    <a:ext uri="{9D8B030D-6E8A-4147-A177-3AD203B41FA5}">
                      <a16:colId xmlns="" xmlns:a16="http://schemas.microsoft.com/office/drawing/2014/main" val="2428840547"/>
                    </a:ext>
                  </a:extLst>
                </a:gridCol>
                <a:gridCol w="828675">
                  <a:extLst>
                    <a:ext uri="{9D8B030D-6E8A-4147-A177-3AD203B41FA5}">
                      <a16:colId xmlns="" xmlns:a16="http://schemas.microsoft.com/office/drawing/2014/main" val="3022404077"/>
                    </a:ext>
                  </a:extLst>
                </a:gridCol>
                <a:gridCol w="4116675">
                  <a:extLst>
                    <a:ext uri="{9D8B030D-6E8A-4147-A177-3AD203B41FA5}">
                      <a16:colId xmlns="" xmlns:a16="http://schemas.microsoft.com/office/drawing/2014/main" val="3960836769"/>
                    </a:ext>
                  </a:extLst>
                </a:gridCol>
                <a:gridCol w="1360201">
                  <a:extLst>
                    <a:ext uri="{9D8B030D-6E8A-4147-A177-3AD203B41FA5}">
                      <a16:colId xmlns="" xmlns:a16="http://schemas.microsoft.com/office/drawing/2014/main" val="4267240105"/>
                    </a:ext>
                  </a:extLst>
                </a:gridCol>
              </a:tblGrid>
              <a:tr h="4633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TSG SA#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>
                          <a:effectLst/>
                        </a:rPr>
                        <a:t>FOR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WI Code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74787191"/>
                  </a:ext>
                </a:extLst>
              </a:tr>
              <a:tr h="2867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76625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</a:t>
            </a:r>
            <a:r>
              <a:rPr lang="en-GB" altLang="de-DE" b="1" dirty="0" smtClean="0"/>
              <a:t>(2/3</a:t>
            </a:r>
            <a:r>
              <a:rPr lang="en-GB" altLang="de-DE" b="1" dirty="0"/>
              <a:t>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 smtClean="0">
                <a:solidFill>
                  <a:srgbClr val="FF0000"/>
                </a:solidFill>
              </a:rPr>
              <a:t>Information</a:t>
            </a:r>
          </a:p>
          <a:p>
            <a:pPr lvl="1" eaLnBrk="1" hangingPunct="1"/>
            <a:r>
              <a:rPr lang="de-DE" altLang="de-DE" sz="2000" dirty="0" smtClean="0">
                <a:solidFill>
                  <a:srgbClr val="FF0000"/>
                </a:solidFill>
              </a:rPr>
              <a:t>None</a:t>
            </a:r>
            <a:endParaRPr lang="de-DE" altLang="de-DE" sz="2000" dirty="0">
              <a:solidFill>
                <a:srgbClr val="FF0000"/>
              </a:solidFill>
            </a:endParaRP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426283"/>
              </p:ext>
            </p:extLst>
          </p:nvPr>
        </p:nvGraphicFramePr>
        <p:xfrm>
          <a:off x="587619" y="2840871"/>
          <a:ext cx="8083659" cy="358776"/>
        </p:xfrm>
        <a:graphic>
          <a:graphicData uri="http://schemas.openxmlformats.org/drawingml/2006/table">
            <a:tbl>
              <a:tblPr firstRow="1" firstCol="1" bandRow="1"/>
              <a:tblGrid>
                <a:gridCol w="921363">
                  <a:extLst>
                    <a:ext uri="{9D8B030D-6E8A-4147-A177-3AD203B41FA5}">
                      <a16:colId xmlns="" xmlns:a16="http://schemas.microsoft.com/office/drawing/2014/main" val="2601585300"/>
                    </a:ext>
                  </a:extLst>
                </a:gridCol>
                <a:gridCol w="3530370">
                  <a:extLst>
                    <a:ext uri="{9D8B030D-6E8A-4147-A177-3AD203B41FA5}">
                      <a16:colId xmlns="" xmlns:a16="http://schemas.microsoft.com/office/drawing/2014/main" val="2630789846"/>
                    </a:ext>
                  </a:extLst>
                </a:gridCol>
                <a:gridCol w="859143">
                  <a:extLst>
                    <a:ext uri="{9D8B030D-6E8A-4147-A177-3AD203B41FA5}">
                      <a16:colId xmlns="" xmlns:a16="http://schemas.microsoft.com/office/drawing/2014/main" val="1660015907"/>
                    </a:ext>
                  </a:extLst>
                </a:gridCol>
                <a:gridCol w="693196">
                  <a:extLst>
                    <a:ext uri="{9D8B030D-6E8A-4147-A177-3AD203B41FA5}">
                      <a16:colId xmlns="" xmlns:a16="http://schemas.microsoft.com/office/drawing/2014/main" val="312034925"/>
                    </a:ext>
                  </a:extLst>
                </a:gridCol>
                <a:gridCol w="834864">
                  <a:extLst>
                    <a:ext uri="{9D8B030D-6E8A-4147-A177-3AD203B41FA5}">
                      <a16:colId xmlns="" xmlns:a16="http://schemas.microsoft.com/office/drawing/2014/main" val="1699507725"/>
                    </a:ext>
                  </a:extLst>
                </a:gridCol>
                <a:gridCol w="1244723">
                  <a:extLst>
                    <a:ext uri="{9D8B030D-6E8A-4147-A177-3AD203B41FA5}">
                      <a16:colId xmlns="" xmlns:a16="http://schemas.microsoft.com/office/drawing/2014/main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601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677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</a:t>
            </a:r>
            <a:r>
              <a:rPr lang="en-GB" altLang="de-DE" b="1" dirty="0" smtClean="0"/>
              <a:t>(3/3</a:t>
            </a:r>
            <a:r>
              <a:rPr lang="en-GB" altLang="de-DE" b="1" dirty="0"/>
              <a:t>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 smtClean="0">
                <a:solidFill>
                  <a:srgbClr val="FF0000"/>
                </a:solidFill>
              </a:rPr>
              <a:t>Approval</a:t>
            </a:r>
          </a:p>
          <a:p>
            <a:pPr lvl="1" eaLnBrk="1" hangingPunct="1"/>
            <a:r>
              <a:rPr lang="de-DE" altLang="de-DE" sz="2000" dirty="0" smtClean="0">
                <a:solidFill>
                  <a:srgbClr val="FF0000"/>
                </a:solidFill>
              </a:rPr>
              <a:t>None</a:t>
            </a:r>
            <a:endParaRPr lang="de-DE" altLang="de-DE" sz="2000" dirty="0">
              <a:solidFill>
                <a:srgbClr val="FF0000"/>
              </a:solidFill>
            </a:endParaRP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426283"/>
              </p:ext>
            </p:extLst>
          </p:nvPr>
        </p:nvGraphicFramePr>
        <p:xfrm>
          <a:off x="587619" y="2840871"/>
          <a:ext cx="8083659" cy="358776"/>
        </p:xfrm>
        <a:graphic>
          <a:graphicData uri="http://schemas.openxmlformats.org/drawingml/2006/table">
            <a:tbl>
              <a:tblPr firstRow="1" firstCol="1" bandRow="1"/>
              <a:tblGrid>
                <a:gridCol w="921363">
                  <a:extLst>
                    <a:ext uri="{9D8B030D-6E8A-4147-A177-3AD203B41FA5}">
                      <a16:colId xmlns="" xmlns:a16="http://schemas.microsoft.com/office/drawing/2014/main" val="2601585300"/>
                    </a:ext>
                  </a:extLst>
                </a:gridCol>
                <a:gridCol w="3530370">
                  <a:extLst>
                    <a:ext uri="{9D8B030D-6E8A-4147-A177-3AD203B41FA5}">
                      <a16:colId xmlns="" xmlns:a16="http://schemas.microsoft.com/office/drawing/2014/main" val="2630789846"/>
                    </a:ext>
                  </a:extLst>
                </a:gridCol>
                <a:gridCol w="859143">
                  <a:extLst>
                    <a:ext uri="{9D8B030D-6E8A-4147-A177-3AD203B41FA5}">
                      <a16:colId xmlns="" xmlns:a16="http://schemas.microsoft.com/office/drawing/2014/main" val="1660015907"/>
                    </a:ext>
                  </a:extLst>
                </a:gridCol>
                <a:gridCol w="693196">
                  <a:extLst>
                    <a:ext uri="{9D8B030D-6E8A-4147-A177-3AD203B41FA5}">
                      <a16:colId xmlns="" xmlns:a16="http://schemas.microsoft.com/office/drawing/2014/main" val="312034925"/>
                    </a:ext>
                  </a:extLst>
                </a:gridCol>
                <a:gridCol w="834864">
                  <a:extLst>
                    <a:ext uri="{9D8B030D-6E8A-4147-A177-3AD203B41FA5}">
                      <a16:colId xmlns="" xmlns:a16="http://schemas.microsoft.com/office/drawing/2014/main" val="1699507725"/>
                    </a:ext>
                  </a:extLst>
                </a:gridCol>
                <a:gridCol w="1244723">
                  <a:extLst>
                    <a:ext uri="{9D8B030D-6E8A-4147-A177-3AD203B41FA5}">
                      <a16:colId xmlns="" xmlns:a16="http://schemas.microsoft.com/office/drawing/2014/main" val="1427777541"/>
                    </a:ext>
                  </a:extLst>
                </a:gridCol>
              </a:tblGrid>
              <a:tr h="1426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SA#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 Code</a:t>
                      </a: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3033096"/>
                  </a:ext>
                </a:extLst>
              </a:tr>
              <a:tr h="1426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78" marR="570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601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1209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SA#100,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2.5) Rel-18 Work and Maintenance</a:t>
            </a:r>
          </a:p>
          <a:p>
            <a:pPr lvl="1" eaLnBrk="1" hangingPunct="1">
              <a:defRPr/>
            </a:pPr>
            <a:r>
              <a:rPr lang="en-GB" sz="1800" dirty="0" smtClean="0">
                <a:solidFill>
                  <a:schemeClr val="bg1">
                    <a:lumMod val="65000"/>
                  </a:schemeClr>
                </a:solidFill>
              </a:rPr>
              <a:t>2.6</a:t>
            </a: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93418" y="483699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/>
              <a:t>1) General Aspects (5/7)</a:t>
            </a:r>
            <a:br>
              <a:rPr lang="de-DE" altLang="de-DE" b="1"/>
            </a:br>
            <a:r>
              <a:rPr lang="de-DE" altLang="de-DE" sz="2800" b="1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=""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66750" y="1081454"/>
          <a:ext cx="8404821" cy="493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89494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/>
              <a:t>5) Collected Items requiring action </a:t>
            </a:r>
            <a:br>
              <a:rPr lang="en-GB" altLang="de-DE" b="1"/>
            </a:br>
            <a:r>
              <a:rPr lang="en-GB" altLang="de-DE" b="1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68968" y="1664208"/>
            <a:ext cx="8168449" cy="4189239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SA2 request SA#101 to progress discussion of the Rel-19 SIDs identified as being “endorsed as the basis for further discussion” during SA2#158 (if submitted to SA#101)</a:t>
            </a:r>
            <a:endParaRPr lang="en-US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SA2 </a:t>
            </a:r>
            <a:r>
              <a:rPr lang="en-US" sz="1800" dirty="0">
                <a:solidFill>
                  <a:srgbClr val="FF0000"/>
                </a:solidFill>
              </a:rPr>
              <a:t>request </a:t>
            </a:r>
            <a:r>
              <a:rPr lang="en-US" sz="1800" dirty="0" smtClean="0">
                <a:solidFill>
                  <a:srgbClr val="FF0000"/>
                </a:solidFill>
              </a:rPr>
              <a:t>SA#101 </a:t>
            </a:r>
            <a:r>
              <a:rPr lang="en-US" sz="1800" dirty="0">
                <a:solidFill>
                  <a:srgbClr val="FF0000"/>
                </a:solidFill>
              </a:rPr>
              <a:t>to provide any necessary guidance on progressing Rel-19 study/work </a:t>
            </a:r>
            <a:r>
              <a:rPr lang="en-US" sz="1800" dirty="0" smtClean="0">
                <a:solidFill>
                  <a:srgbClr val="FF0000"/>
                </a:solidFill>
              </a:rPr>
              <a:t>during Q4 2023</a:t>
            </a:r>
            <a:endParaRPr lang="en-US" sz="1400" i="1" dirty="0">
              <a:solidFill>
                <a:srgbClr val="FF0000"/>
              </a:solidFill>
            </a:endParaRP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endParaRPr lang="en-GB" sz="1800" dirty="0">
              <a:solidFill>
                <a:srgbClr val="FF0000"/>
              </a:solidFill>
              <a:ea typeface="+mn-ea"/>
              <a:cs typeface="+mn-cs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endParaRPr lang="en-US" sz="1800" i="1" dirty="0">
              <a:solidFill>
                <a:srgbClr val="FF0000"/>
              </a:solidFill>
            </a:endParaRPr>
          </a:p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endParaRPr lang="en-US" sz="1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=""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928939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=""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4" y="244475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582" y="4514853"/>
            <a:ext cx="17299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Andrew Bennett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 smtClean="0">
                <a:latin typeface="Arial" panose="020B0604020202020204" pitchFamily="34" charset="0"/>
              </a:rPr>
              <a:t>Chair </a:t>
            </a:r>
            <a:r>
              <a:rPr lang="en-US" altLang="en-US" sz="1000" dirty="0">
                <a:latin typeface="Arial" panose="020B0604020202020204" pitchFamily="34" charset="0"/>
              </a:rPr>
              <a:t>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a.bennett@Samsung.com</a:t>
            </a:r>
            <a:r>
              <a:rPr lang="en-US" altLang="en-US" sz="100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5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/>
              <a:t>1) General Aspects (6/7)</a:t>
            </a:r>
            <a:br>
              <a:rPr lang="de-DE" altLang="de-DE" b="1"/>
            </a:br>
            <a:r>
              <a:rPr lang="de-DE" altLang="de-DE" sz="2800" b="1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575821" y="3070834"/>
            <a:ext cx="1451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88198" y="1275192"/>
          <a:ext cx="8783373" cy="483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1270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11155</TotalTime>
  <Words>6803</Words>
  <Application>Microsoft Office PowerPoint</Application>
  <PresentationFormat>On-screen Show (4:3)</PresentationFormat>
  <Paragraphs>1599</Paragraphs>
  <Slides>81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91" baseType="lpstr">
      <vt:lpstr>Arial </vt:lpstr>
      <vt:lpstr>Gulim</vt:lpstr>
      <vt:lpstr>맑은 고딕</vt:lpstr>
      <vt:lpstr>SimSun</vt:lpstr>
      <vt:lpstr>SimSun</vt:lpstr>
      <vt:lpstr>Arial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Maintenance (1/1)</vt:lpstr>
      <vt:lpstr>Contents</vt:lpstr>
      <vt:lpstr>2.2) Rel-15 Work and Maintenance (1/2)</vt:lpstr>
      <vt:lpstr>2.2) Rel-15 Work and Maintenance (1/2)</vt:lpstr>
      <vt:lpstr>Contents</vt:lpstr>
      <vt:lpstr>2.3) Rel-16 Work and Maintenance</vt:lpstr>
      <vt:lpstr>Contents</vt:lpstr>
      <vt:lpstr>2.4) Rel-17 Work Summary</vt:lpstr>
      <vt:lpstr>2.4) Rel-17 Study/Work (1/20)</vt:lpstr>
      <vt:lpstr>PowerPoint Presentation</vt:lpstr>
      <vt:lpstr>2.4) Rel-17 Study/Work (3/20)</vt:lpstr>
      <vt:lpstr>2.4) Rel-17 Study/Work (4/20)</vt:lpstr>
      <vt:lpstr>2.4) Rel-17 Study/Work (5/20)</vt:lpstr>
      <vt:lpstr>2.4) Rel-17 Study/Work (6/20)</vt:lpstr>
      <vt:lpstr>2.4) Rel-17 Study/Work (7/20)</vt:lpstr>
      <vt:lpstr>2.4) Rel-17 Study/Work (8/20)</vt:lpstr>
      <vt:lpstr>2.4) Rel-17 Study/Work (9/20)</vt:lpstr>
      <vt:lpstr>2.4) Rel-17 Study/Work (10/20)</vt:lpstr>
      <vt:lpstr>2.4) Rel-17 Study/Work (11/20)</vt:lpstr>
      <vt:lpstr>2.4) Rel-17 Study/Work (12/20)</vt:lpstr>
      <vt:lpstr>2.4) Rel-17 Study/Work (13/20)</vt:lpstr>
      <vt:lpstr>2.4) Rel-17 Study/Work (14/20)</vt:lpstr>
      <vt:lpstr>2.4) Rel-17 Study/Work (15/20)</vt:lpstr>
      <vt:lpstr>2.4) Rel-17 Study/Work (17/20)</vt:lpstr>
      <vt:lpstr>2.4) Rel-17 Study/Work (18/20)</vt:lpstr>
      <vt:lpstr>2.4) Rel-17 Study/Work (19/20)</vt:lpstr>
      <vt:lpstr>2.4) Rel-17 Study/Work (20/20)</vt:lpstr>
      <vt:lpstr>Contents</vt:lpstr>
      <vt:lpstr>2.5) Rel-18 Study/Work (1/29)</vt:lpstr>
      <vt:lpstr>2.5) Rel-18 Study/Work (2/29)</vt:lpstr>
      <vt:lpstr>2.5) Rel-18 Study/Work (3/29)</vt:lpstr>
      <vt:lpstr>2.5) Rel-18 Study/Work (4/29)</vt:lpstr>
      <vt:lpstr>2.5) Rel-18 Study/Work (5/29)</vt:lpstr>
      <vt:lpstr>2.5) Rel-18 Study/Work (6/29)</vt:lpstr>
      <vt:lpstr>2.5) Rel-18 Study/Work (7/29)</vt:lpstr>
      <vt:lpstr>2.5) Rel-18 Study/Work (8/29)</vt:lpstr>
      <vt:lpstr>2.5) Rel-18 Study/Work (9/29)</vt:lpstr>
      <vt:lpstr>2.5) Rel-18 Study/Work (10/29)</vt:lpstr>
      <vt:lpstr>2.5) Rel-18 Study/Work (11/29)</vt:lpstr>
      <vt:lpstr>2.5) Rel-18 Study/Work (12/29)</vt:lpstr>
      <vt:lpstr>2.5) Rel-18 Study/Work (13/29)</vt:lpstr>
      <vt:lpstr>2.5) Rel-18 Study/Work (14/29)</vt:lpstr>
      <vt:lpstr>2.5) Rel-18 Study/Work (15/29)</vt:lpstr>
      <vt:lpstr>2.5) Rel-18 Study/Work (16/29)</vt:lpstr>
      <vt:lpstr>2.5) Rel-18 Study/Work (17/29)</vt:lpstr>
      <vt:lpstr>2.5) Rel-18 Study/Work (18/29)</vt:lpstr>
      <vt:lpstr>2.5) Rel-18 Study/Work (19/29)</vt:lpstr>
      <vt:lpstr>2.5) Rel-18 Study/Work (20/29)</vt:lpstr>
      <vt:lpstr>2.5) Rel-18 Study/Work (21/29)</vt:lpstr>
      <vt:lpstr>2.5) Rel-18 Study/Work (22/29)</vt:lpstr>
      <vt:lpstr>2.5) Rel-18 Study/Work (23/29)</vt:lpstr>
      <vt:lpstr>2.5) Rel-18 Study/Work (24/29)</vt:lpstr>
      <vt:lpstr>2.5) Rel-18 Study/Work (25/29)</vt:lpstr>
      <vt:lpstr>2.5) Rel-18 Study/Work (26/29)</vt:lpstr>
      <vt:lpstr>2.5) Rel-18 Study/Work (27/29)</vt:lpstr>
      <vt:lpstr>2.5) Rel-18 Study/Work (28/29)</vt:lpstr>
      <vt:lpstr>2.5) Rel-18 Study/Work (29/29)</vt:lpstr>
      <vt:lpstr>Contents</vt:lpstr>
      <vt:lpstr>2.6) IETF and External SDO Normative Reference Update</vt:lpstr>
      <vt:lpstr>Contents</vt:lpstr>
      <vt:lpstr>3) SA2 Work Planning</vt:lpstr>
      <vt:lpstr>3) SA2 Work Planning</vt:lpstr>
      <vt:lpstr>3) SA2 Work Planning</vt:lpstr>
      <vt:lpstr>Contents</vt:lpstr>
      <vt:lpstr>4) Documents for Information and Approval (1/3)</vt:lpstr>
      <vt:lpstr>4) Documents for Information and Approval (2/3)</vt:lpstr>
      <vt:lpstr>4) Documents for Information and Approval (3/3)</vt:lpstr>
      <vt:lpstr>Contents</vt:lpstr>
      <vt:lpstr>5) Collected Items requiring action  from SA</vt:lpstr>
      <vt:lpstr>Thank You 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181</cp:revision>
  <dcterms:created xsi:type="dcterms:W3CDTF">2008-08-30T09:32:10Z</dcterms:created>
  <dcterms:modified xsi:type="dcterms:W3CDTF">2023-09-06T17:04:00Z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